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1" r:id="rId14"/>
  </p:sldMasterIdLst>
  <p:sldIdLst>
    <p:sldId id="35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4" r:id="rId29"/>
    <p:sldId id="335" r:id="rId30"/>
    <p:sldId id="336" r:id="rId31"/>
    <p:sldId id="337" r:id="rId32"/>
    <p:sldId id="338" r:id="rId33"/>
    <p:sldId id="351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52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360" r:id="rId53"/>
    <p:sldId id="361" r:id="rId54"/>
    <p:sldId id="362" r:id="rId55"/>
    <p:sldId id="384" r:id="rId56"/>
    <p:sldId id="363" r:id="rId57"/>
    <p:sldId id="369" r:id="rId58"/>
    <p:sldId id="370" r:id="rId59"/>
    <p:sldId id="376" r:id="rId60"/>
    <p:sldId id="379" r:id="rId61"/>
    <p:sldId id="380" r:id="rId62"/>
    <p:sldId id="381" r:id="rId63"/>
    <p:sldId id="382" r:id="rId64"/>
    <p:sldId id="385" r:id="rId65"/>
    <p:sldId id="386" r:id="rId66"/>
    <p:sldId id="387" r:id="rId67"/>
    <p:sldId id="388" r:id="rId68"/>
    <p:sldId id="389" r:id="rId69"/>
    <p:sldId id="390" r:id="rId70"/>
    <p:sldId id="391" r:id="rId71"/>
    <p:sldId id="393" r:id="rId72"/>
    <p:sldId id="394" r:id="rId73"/>
    <p:sldId id="395" r:id="rId74"/>
    <p:sldId id="398" r:id="rId75"/>
    <p:sldId id="399" r:id="rId76"/>
    <p:sldId id="400" r:id="rId77"/>
    <p:sldId id="401" r:id="rId78"/>
    <p:sldId id="404" r:id="rId79"/>
    <p:sldId id="405" r:id="rId80"/>
    <p:sldId id="406" r:id="rId81"/>
    <p:sldId id="407" r:id="rId82"/>
    <p:sldId id="408" r:id="rId83"/>
    <p:sldId id="409" r:id="rId84"/>
    <p:sldId id="410" r:id="rId85"/>
    <p:sldId id="411" r:id="rId86"/>
    <p:sldId id="412" r:id="rId87"/>
    <p:sldId id="414" r:id="rId88"/>
    <p:sldId id="415" r:id="rId89"/>
    <p:sldId id="417" r:id="rId90"/>
    <p:sldId id="418" r:id="rId91"/>
    <p:sldId id="419" r:id="rId92"/>
    <p:sldId id="420" r:id="rId93"/>
    <p:sldId id="421" r:id="rId94"/>
    <p:sldId id="422" r:id="rId95"/>
    <p:sldId id="423" r:id="rId96"/>
    <p:sldId id="424" r:id="rId97"/>
    <p:sldId id="425" r:id="rId98"/>
    <p:sldId id="426" r:id="rId99"/>
    <p:sldId id="427" r:id="rId100"/>
    <p:sldId id="428" r:id="rId101"/>
    <p:sldId id="429" r:id="rId102"/>
    <p:sldId id="431" r:id="rId103"/>
    <p:sldId id="432" r:id="rId104"/>
    <p:sldId id="435" r:id="rId105"/>
    <p:sldId id="438" r:id="rId106"/>
    <p:sldId id="436" r:id="rId107"/>
    <p:sldId id="439" r:id="rId108"/>
    <p:sldId id="440" r:id="rId109"/>
    <p:sldId id="441" r:id="rId110"/>
    <p:sldId id="442" r:id="rId111"/>
    <p:sldId id="452" r:id="rId112"/>
    <p:sldId id="456" r:id="rId113"/>
    <p:sldId id="457" r:id="rId114"/>
    <p:sldId id="465" r:id="rId115"/>
    <p:sldId id="466" r:id="rId116"/>
    <p:sldId id="467" r:id="rId117"/>
    <p:sldId id="468" r:id="rId118"/>
    <p:sldId id="469" r:id="rId119"/>
    <p:sldId id="470" r:id="rId120"/>
    <p:sldId id="471" r:id="rId121"/>
    <p:sldId id="472" r:id="rId122"/>
    <p:sldId id="473" r:id="rId123"/>
    <p:sldId id="486" r:id="rId124"/>
    <p:sldId id="487" r:id="rId125"/>
    <p:sldId id="475" r:id="rId126"/>
    <p:sldId id="476" r:id="rId127"/>
    <p:sldId id="477" r:id="rId128"/>
    <p:sldId id="478" r:id="rId129"/>
    <p:sldId id="479" r:id="rId130"/>
    <p:sldId id="480" r:id="rId131"/>
    <p:sldId id="481" r:id="rId132"/>
    <p:sldId id="482" r:id="rId133"/>
    <p:sldId id="483" r:id="rId134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0">
          <p15:clr>
            <a:srgbClr val="A4A3A4"/>
          </p15:clr>
        </p15:guide>
        <p15:guide id="2" pos="2879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777" autoAdjust="0"/>
    <p:restoredTop sz="94660"/>
  </p:normalViewPr>
  <p:slideViewPr>
    <p:cSldViewPr snapToGrid="1" snapToObjects="1">
      <p:cViewPr varScale="1">
        <p:scale>
          <a:sx n="114" d="100"/>
          <a:sy n="114" d="100"/>
        </p:scale>
        <p:origin x="1098" y="102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schemas.microsoft.com/office/2015/10/relationships/revisionInfo" Target="revisionInfo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slide" Target="slides/slide14.xml"></Relationship><Relationship Id="rId30" Type="http://schemas.openxmlformats.org/officeDocument/2006/relationships/slide" Target="slides/slide15.xml"></Relationship><Relationship Id="rId31" Type="http://schemas.openxmlformats.org/officeDocument/2006/relationships/slide" Target="slides/slide16.xml"></Relationship><Relationship Id="rId32" Type="http://schemas.openxmlformats.org/officeDocument/2006/relationships/slide" Target="slides/slide17.xml"></Relationship><Relationship Id="rId33" Type="http://schemas.openxmlformats.org/officeDocument/2006/relationships/slide" Target="slides/slide18.xml"></Relationship><Relationship Id="rId34" Type="http://schemas.openxmlformats.org/officeDocument/2006/relationships/slide" Target="slides/slide19.xml"></Relationship><Relationship Id="rId35" Type="http://schemas.openxmlformats.org/officeDocument/2006/relationships/slide" Target="slides/slide20.xml"></Relationship><Relationship Id="rId36" Type="http://schemas.openxmlformats.org/officeDocument/2006/relationships/slide" Target="slides/slide21.xml"></Relationship><Relationship Id="rId37" Type="http://schemas.openxmlformats.org/officeDocument/2006/relationships/slide" Target="slides/slide22.xml"></Relationship><Relationship Id="rId38" Type="http://schemas.openxmlformats.org/officeDocument/2006/relationships/slide" Target="slides/slide23.xml"></Relationship><Relationship Id="rId39" Type="http://schemas.openxmlformats.org/officeDocument/2006/relationships/slide" Target="slides/slide24.xml"></Relationship><Relationship Id="rId40" Type="http://schemas.openxmlformats.org/officeDocument/2006/relationships/slide" Target="slides/slide25.xml"></Relationship><Relationship Id="rId41" Type="http://schemas.openxmlformats.org/officeDocument/2006/relationships/slide" Target="slides/slide26.xml"></Relationship><Relationship Id="rId42" Type="http://schemas.openxmlformats.org/officeDocument/2006/relationships/slide" Target="slides/slide27.xml"></Relationship><Relationship Id="rId43" Type="http://schemas.openxmlformats.org/officeDocument/2006/relationships/slide" Target="slides/slide28.xml"></Relationship><Relationship Id="rId44" Type="http://schemas.openxmlformats.org/officeDocument/2006/relationships/slide" Target="slides/slide29.xml"></Relationship><Relationship Id="rId45" Type="http://schemas.openxmlformats.org/officeDocument/2006/relationships/slide" Target="slides/slide30.xml"></Relationship><Relationship Id="rId46" Type="http://schemas.openxmlformats.org/officeDocument/2006/relationships/slide" Target="slides/slide31.xml"></Relationship><Relationship Id="rId47" Type="http://schemas.openxmlformats.org/officeDocument/2006/relationships/slide" Target="slides/slide32.xml"></Relationship><Relationship Id="rId48" Type="http://schemas.openxmlformats.org/officeDocument/2006/relationships/slide" Target="slides/slide33.xml"></Relationship><Relationship Id="rId49" Type="http://schemas.openxmlformats.org/officeDocument/2006/relationships/slide" Target="slides/slide34.xml"></Relationship><Relationship Id="rId50" Type="http://schemas.openxmlformats.org/officeDocument/2006/relationships/slide" Target="slides/slide35.xml"></Relationship><Relationship Id="rId51" Type="http://schemas.openxmlformats.org/officeDocument/2006/relationships/slide" Target="slides/slide36.xml"></Relationship><Relationship Id="rId52" Type="http://schemas.openxmlformats.org/officeDocument/2006/relationships/slide" Target="slides/slide37.xml"></Relationship><Relationship Id="rId53" Type="http://schemas.openxmlformats.org/officeDocument/2006/relationships/slide" Target="slides/slide38.xml"></Relationship><Relationship Id="rId54" Type="http://schemas.openxmlformats.org/officeDocument/2006/relationships/slide" Target="slides/slide39.xml"></Relationship><Relationship Id="rId55" Type="http://schemas.openxmlformats.org/officeDocument/2006/relationships/slide" Target="slides/slide40.xml"></Relationship><Relationship Id="rId56" Type="http://schemas.openxmlformats.org/officeDocument/2006/relationships/slide" Target="slides/slide41.xml"></Relationship><Relationship Id="rId57" Type="http://schemas.openxmlformats.org/officeDocument/2006/relationships/slide" Target="slides/slide42.xml"></Relationship><Relationship Id="rId58" Type="http://schemas.openxmlformats.org/officeDocument/2006/relationships/slide" Target="slides/slide43.xml"></Relationship><Relationship Id="rId59" Type="http://schemas.openxmlformats.org/officeDocument/2006/relationships/slide" Target="slides/slide44.xml"></Relationship><Relationship Id="rId60" Type="http://schemas.openxmlformats.org/officeDocument/2006/relationships/slide" Target="slides/slide45.xml"></Relationship><Relationship Id="rId61" Type="http://schemas.openxmlformats.org/officeDocument/2006/relationships/slide" Target="slides/slide46.xml"></Relationship><Relationship Id="rId62" Type="http://schemas.openxmlformats.org/officeDocument/2006/relationships/slide" Target="slides/slide47.xml"></Relationship><Relationship Id="rId63" Type="http://schemas.openxmlformats.org/officeDocument/2006/relationships/slide" Target="slides/slide48.xml"></Relationship><Relationship Id="rId64" Type="http://schemas.openxmlformats.org/officeDocument/2006/relationships/slide" Target="slides/slide49.xml"></Relationship><Relationship Id="rId65" Type="http://schemas.openxmlformats.org/officeDocument/2006/relationships/slide" Target="slides/slide50.xml"></Relationship><Relationship Id="rId66" Type="http://schemas.openxmlformats.org/officeDocument/2006/relationships/slide" Target="slides/slide51.xml"></Relationship><Relationship Id="rId67" Type="http://schemas.openxmlformats.org/officeDocument/2006/relationships/slide" Target="slides/slide52.xml"></Relationship><Relationship Id="rId68" Type="http://schemas.openxmlformats.org/officeDocument/2006/relationships/slide" Target="slides/slide53.xml"></Relationship><Relationship Id="rId69" Type="http://schemas.openxmlformats.org/officeDocument/2006/relationships/slide" Target="slides/slide54.xml"></Relationship><Relationship Id="rId70" Type="http://schemas.openxmlformats.org/officeDocument/2006/relationships/slide" Target="slides/slide55.xml"></Relationship><Relationship Id="rId71" Type="http://schemas.openxmlformats.org/officeDocument/2006/relationships/slide" Target="slides/slide56.xml"></Relationship><Relationship Id="rId72" Type="http://schemas.openxmlformats.org/officeDocument/2006/relationships/slide" Target="slides/slide57.xml"></Relationship><Relationship Id="rId73" Type="http://schemas.openxmlformats.org/officeDocument/2006/relationships/slide" Target="slides/slide58.xml"></Relationship><Relationship Id="rId74" Type="http://schemas.openxmlformats.org/officeDocument/2006/relationships/slide" Target="slides/slide59.xml"></Relationship><Relationship Id="rId75" Type="http://schemas.openxmlformats.org/officeDocument/2006/relationships/slide" Target="slides/slide60.xml"></Relationship><Relationship Id="rId76" Type="http://schemas.openxmlformats.org/officeDocument/2006/relationships/slide" Target="slides/slide61.xml"></Relationship><Relationship Id="rId77" Type="http://schemas.openxmlformats.org/officeDocument/2006/relationships/slide" Target="slides/slide62.xml"></Relationship><Relationship Id="rId78" Type="http://schemas.openxmlformats.org/officeDocument/2006/relationships/slide" Target="slides/slide63.xml"></Relationship><Relationship Id="rId79" Type="http://schemas.openxmlformats.org/officeDocument/2006/relationships/slide" Target="slides/slide64.xml"></Relationship><Relationship Id="rId80" Type="http://schemas.openxmlformats.org/officeDocument/2006/relationships/slide" Target="slides/slide65.xml"></Relationship><Relationship Id="rId81" Type="http://schemas.openxmlformats.org/officeDocument/2006/relationships/slide" Target="slides/slide66.xml"></Relationship><Relationship Id="rId82" Type="http://schemas.openxmlformats.org/officeDocument/2006/relationships/slide" Target="slides/slide67.xml"></Relationship><Relationship Id="rId83" Type="http://schemas.openxmlformats.org/officeDocument/2006/relationships/slide" Target="slides/slide68.xml"></Relationship><Relationship Id="rId84" Type="http://schemas.openxmlformats.org/officeDocument/2006/relationships/slide" Target="slides/slide69.xml"></Relationship><Relationship Id="rId85" Type="http://schemas.openxmlformats.org/officeDocument/2006/relationships/slide" Target="slides/slide70.xml"></Relationship><Relationship Id="rId86" Type="http://schemas.openxmlformats.org/officeDocument/2006/relationships/slide" Target="slides/slide71.xml"></Relationship><Relationship Id="rId87" Type="http://schemas.openxmlformats.org/officeDocument/2006/relationships/slide" Target="slides/slide72.xml"></Relationship><Relationship Id="rId88" Type="http://schemas.openxmlformats.org/officeDocument/2006/relationships/slide" Target="slides/slide73.xml"></Relationship><Relationship Id="rId89" Type="http://schemas.openxmlformats.org/officeDocument/2006/relationships/slide" Target="slides/slide74.xml"></Relationship><Relationship Id="rId90" Type="http://schemas.openxmlformats.org/officeDocument/2006/relationships/slide" Target="slides/slide75.xml"></Relationship><Relationship Id="rId91" Type="http://schemas.openxmlformats.org/officeDocument/2006/relationships/slide" Target="slides/slide76.xml"></Relationship><Relationship Id="rId92" Type="http://schemas.openxmlformats.org/officeDocument/2006/relationships/slide" Target="slides/slide77.xml"></Relationship><Relationship Id="rId93" Type="http://schemas.openxmlformats.org/officeDocument/2006/relationships/slide" Target="slides/slide78.xml"></Relationship><Relationship Id="rId94" Type="http://schemas.openxmlformats.org/officeDocument/2006/relationships/slide" Target="slides/slide79.xml"></Relationship><Relationship Id="rId95" Type="http://schemas.openxmlformats.org/officeDocument/2006/relationships/slide" Target="slides/slide80.xml"></Relationship><Relationship Id="rId96" Type="http://schemas.openxmlformats.org/officeDocument/2006/relationships/slide" Target="slides/slide81.xml"></Relationship><Relationship Id="rId97" Type="http://schemas.openxmlformats.org/officeDocument/2006/relationships/slide" Target="slides/slide82.xml"></Relationship><Relationship Id="rId98" Type="http://schemas.openxmlformats.org/officeDocument/2006/relationships/slide" Target="slides/slide83.xml"></Relationship><Relationship Id="rId99" Type="http://schemas.openxmlformats.org/officeDocument/2006/relationships/slide" Target="slides/slide84.xml"></Relationship><Relationship Id="rId100" Type="http://schemas.openxmlformats.org/officeDocument/2006/relationships/slide" Target="slides/slide85.xml"></Relationship><Relationship Id="rId101" Type="http://schemas.openxmlformats.org/officeDocument/2006/relationships/slide" Target="slides/slide86.xml"></Relationship><Relationship Id="rId102" Type="http://schemas.openxmlformats.org/officeDocument/2006/relationships/slide" Target="slides/slide87.xml"></Relationship><Relationship Id="rId103" Type="http://schemas.openxmlformats.org/officeDocument/2006/relationships/slide" Target="slides/slide88.xml"></Relationship><Relationship Id="rId104" Type="http://schemas.openxmlformats.org/officeDocument/2006/relationships/slide" Target="slides/slide89.xml"></Relationship><Relationship Id="rId105" Type="http://schemas.openxmlformats.org/officeDocument/2006/relationships/slide" Target="slides/slide90.xml"></Relationship><Relationship Id="rId106" Type="http://schemas.openxmlformats.org/officeDocument/2006/relationships/slide" Target="slides/slide91.xml"></Relationship><Relationship Id="rId107" Type="http://schemas.openxmlformats.org/officeDocument/2006/relationships/slide" Target="slides/slide92.xml"></Relationship><Relationship Id="rId108" Type="http://schemas.openxmlformats.org/officeDocument/2006/relationships/slide" Target="slides/slide93.xml"></Relationship><Relationship Id="rId109" Type="http://schemas.openxmlformats.org/officeDocument/2006/relationships/slide" Target="slides/slide94.xml"></Relationship><Relationship Id="rId110" Type="http://schemas.openxmlformats.org/officeDocument/2006/relationships/slide" Target="slides/slide95.xml"></Relationship><Relationship Id="rId111" Type="http://schemas.openxmlformats.org/officeDocument/2006/relationships/slide" Target="slides/slide96.xml"></Relationship><Relationship Id="rId112" Type="http://schemas.openxmlformats.org/officeDocument/2006/relationships/slide" Target="slides/slide97.xml"></Relationship><Relationship Id="rId113" Type="http://schemas.openxmlformats.org/officeDocument/2006/relationships/slide" Target="slides/slide98.xml"></Relationship><Relationship Id="rId114" Type="http://schemas.openxmlformats.org/officeDocument/2006/relationships/slide" Target="slides/slide99.xml"></Relationship><Relationship Id="rId115" Type="http://schemas.openxmlformats.org/officeDocument/2006/relationships/slide" Target="slides/slide100.xml"></Relationship><Relationship Id="rId116" Type="http://schemas.openxmlformats.org/officeDocument/2006/relationships/slide" Target="slides/slide101.xml"></Relationship><Relationship Id="rId117" Type="http://schemas.openxmlformats.org/officeDocument/2006/relationships/slide" Target="slides/slide102.xml"></Relationship><Relationship Id="rId118" Type="http://schemas.openxmlformats.org/officeDocument/2006/relationships/slide" Target="slides/slide103.xml"></Relationship><Relationship Id="rId119" Type="http://schemas.openxmlformats.org/officeDocument/2006/relationships/slide" Target="slides/slide104.xml"></Relationship><Relationship Id="rId120" Type="http://schemas.openxmlformats.org/officeDocument/2006/relationships/slide" Target="slides/slide105.xml"></Relationship><Relationship Id="rId121" Type="http://schemas.openxmlformats.org/officeDocument/2006/relationships/slide" Target="slides/slide106.xml"></Relationship><Relationship Id="rId122" Type="http://schemas.openxmlformats.org/officeDocument/2006/relationships/slide" Target="slides/slide107.xml"></Relationship><Relationship Id="rId123" Type="http://schemas.openxmlformats.org/officeDocument/2006/relationships/slide" Target="slides/slide108.xml"></Relationship><Relationship Id="rId124" Type="http://schemas.openxmlformats.org/officeDocument/2006/relationships/slide" Target="slides/slide109.xml"></Relationship><Relationship Id="rId125" Type="http://schemas.openxmlformats.org/officeDocument/2006/relationships/slide" Target="slides/slide110.xml"></Relationship><Relationship Id="rId126" Type="http://schemas.openxmlformats.org/officeDocument/2006/relationships/slide" Target="slides/slide111.xml"></Relationship><Relationship Id="rId127" Type="http://schemas.openxmlformats.org/officeDocument/2006/relationships/slide" Target="slides/slide112.xml"></Relationship><Relationship Id="rId128" Type="http://schemas.openxmlformats.org/officeDocument/2006/relationships/slide" Target="slides/slide113.xml"></Relationship><Relationship Id="rId129" Type="http://schemas.openxmlformats.org/officeDocument/2006/relationships/slide" Target="slides/slide114.xml"></Relationship><Relationship Id="rId130" Type="http://schemas.openxmlformats.org/officeDocument/2006/relationships/slide" Target="slides/slide115.xml"></Relationship><Relationship Id="rId131" Type="http://schemas.openxmlformats.org/officeDocument/2006/relationships/slide" Target="slides/slide116.xml"></Relationship><Relationship Id="rId132" Type="http://schemas.openxmlformats.org/officeDocument/2006/relationships/slide" Target="slides/slide117.xml"></Relationship><Relationship Id="rId133" Type="http://schemas.openxmlformats.org/officeDocument/2006/relationships/slide" Target="slides/slide118.xml"></Relationship><Relationship Id="rId134" Type="http://schemas.openxmlformats.org/officeDocument/2006/relationships/slide" Target="slides/slide119.xml"></Relationship><Relationship Id="rId135" Type="http://schemas.openxmlformats.org/officeDocument/2006/relationships/viewProps" Target="viewProps.xml"></Relationship><Relationship Id="rId136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?>
<Relationships xmlns="http://schemas.openxmlformats.org/package/2006/relationships"><Relationship Id="rId2" Type="http://schemas.openxmlformats.org/officeDocument/2006/relationships/image" Target="../media/image15.png"></Relationship><Relationship Id="rId3" Type="http://schemas.openxmlformats.org/officeDocument/2006/relationships/slideLayout" Target="../slideLayouts/slideLayout2.xml"></Relationship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213285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b="1" dirty="0"/>
              <a:t>14</a:t>
            </a:r>
            <a:r>
              <a:rPr lang="ko-KR" altLang="en-US" b="1" dirty="0"/>
              <a:t>장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en-US" altLang="ko-KR" b="1" dirty="0"/>
              <a:t>Oracle PL/SQL </a:t>
            </a:r>
            <a:r>
              <a:rPr lang="ko-KR" altLang="ko-KR" b="1" dirty="0"/>
              <a:t>입문하기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101681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64807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6. PL/SQL </a:t>
            </a:r>
            <a:r>
              <a:rPr lang="ko-KR" altLang="ko-KR" b="1" dirty="0">
                <a:solidFill>
                  <a:schemeClr val="tx1"/>
                </a:solidFill>
              </a:rPr>
              <a:t>문 내에서의</a:t>
            </a:r>
            <a:r>
              <a:rPr lang="en-US" altLang="ko-KR" b="1" dirty="0">
                <a:solidFill>
                  <a:schemeClr val="tx1"/>
                </a:solidFill>
              </a:rPr>
              <a:t> SQL </a:t>
            </a:r>
            <a:r>
              <a:rPr lang="ko-KR" altLang="ko-KR" b="1" dirty="0">
                <a:solidFill>
                  <a:schemeClr val="tx1"/>
                </a:solidFill>
              </a:rPr>
              <a:t>문장 사용하기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3568" y="1844824"/>
            <a:ext cx="7776864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END </a:t>
            </a:r>
            <a:r>
              <a:rPr lang="ko-KR" altLang="ko-KR" dirty="0">
                <a:solidFill>
                  <a:schemeClr val="tx1"/>
                </a:solidFill>
              </a:rPr>
              <a:t>키워드는 트랜잭션의 끝이 아니라 </a:t>
            </a:r>
            <a:r>
              <a:rPr lang="en-US" altLang="ko-KR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블록의 끝을 나타냅니다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PL/SQL</a:t>
            </a:r>
            <a:r>
              <a:rPr lang="ko-KR" altLang="ko-KR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DDL(</a:t>
            </a:r>
            <a:r>
              <a:rPr lang="ko-KR" altLang="ko-KR" dirty="0">
                <a:solidFill>
                  <a:schemeClr val="tx1"/>
                </a:solidFill>
              </a:rPr>
              <a:t>데이터 </a:t>
            </a:r>
            <a:r>
              <a:rPr lang="ko-KR" altLang="ko-KR" dirty="0" err="1">
                <a:solidFill>
                  <a:schemeClr val="tx1"/>
                </a:solidFill>
              </a:rPr>
              <a:t>정의어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문을 직접 지원하지 않습니다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DDL </a:t>
            </a:r>
            <a:r>
              <a:rPr lang="ko-KR" altLang="ko-KR" dirty="0">
                <a:solidFill>
                  <a:schemeClr val="tx1"/>
                </a:solidFill>
              </a:rPr>
              <a:t>문은 동적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문입니다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동적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ko-KR" dirty="0">
                <a:solidFill>
                  <a:schemeClr val="tx1"/>
                </a:solidFill>
              </a:rPr>
              <a:t>문은 런타임에 문자열로 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작성되며 </a:t>
            </a:r>
            <a:r>
              <a:rPr lang="ko-KR" altLang="ko-KR" dirty="0" err="1">
                <a:solidFill>
                  <a:schemeClr val="tx1"/>
                </a:solidFill>
              </a:rPr>
              <a:t>파라미터의</a:t>
            </a:r>
            <a:r>
              <a:rPr lang="ko-KR" altLang="ko-KR" dirty="0">
                <a:solidFill>
                  <a:schemeClr val="tx1"/>
                </a:solidFill>
              </a:rPr>
              <a:t> 위치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표시자를</a:t>
            </a:r>
            <a:r>
              <a:rPr lang="ko-KR" altLang="ko-KR" dirty="0">
                <a:solidFill>
                  <a:schemeClr val="tx1"/>
                </a:solidFill>
              </a:rPr>
              <a:t> 포함할 수 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따라서 동적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ko-KR" dirty="0">
                <a:solidFill>
                  <a:schemeClr val="tx1"/>
                </a:solidFill>
              </a:rPr>
              <a:t>을 사용하면 </a:t>
            </a:r>
            <a:r>
              <a:rPr lang="en-US" altLang="ko-KR" dirty="0">
                <a:solidFill>
                  <a:schemeClr val="tx1"/>
                </a:solidFill>
              </a:rPr>
              <a:t>PL/SQL</a:t>
            </a:r>
            <a:r>
              <a:rPr lang="ko-KR" altLang="ko-KR" dirty="0">
                <a:solidFill>
                  <a:schemeClr val="tx1"/>
                </a:solidFill>
              </a:rPr>
              <a:t>에서 </a:t>
            </a:r>
            <a:r>
              <a:rPr lang="en-US" altLang="ko-KR" dirty="0">
                <a:solidFill>
                  <a:schemeClr val="tx1"/>
                </a:solidFill>
              </a:rPr>
              <a:t>DDL </a:t>
            </a:r>
            <a:r>
              <a:rPr lang="ko-KR" altLang="ko-KR" dirty="0">
                <a:solidFill>
                  <a:schemeClr val="tx1"/>
                </a:solidFill>
              </a:rPr>
              <a:t>문을 실행할 수 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PL/SQL</a:t>
            </a:r>
            <a:r>
              <a:rPr lang="ko-KR" altLang="ko-KR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GRANT </a:t>
            </a:r>
            <a:r>
              <a:rPr lang="ko-KR" altLang="ko-KR" dirty="0">
                <a:solidFill>
                  <a:schemeClr val="tx1"/>
                </a:solidFill>
              </a:rPr>
              <a:t>또는 </a:t>
            </a:r>
            <a:r>
              <a:rPr lang="en-US" altLang="ko-KR" dirty="0">
                <a:solidFill>
                  <a:schemeClr val="tx1"/>
                </a:solidFill>
              </a:rPr>
              <a:t>REVOKE</a:t>
            </a:r>
            <a:r>
              <a:rPr lang="ko-KR" altLang="ko-KR" dirty="0">
                <a:solidFill>
                  <a:schemeClr val="tx1"/>
                </a:solidFill>
              </a:rPr>
              <a:t>와 같은 </a:t>
            </a:r>
            <a:r>
              <a:rPr lang="en-US" altLang="ko-KR" dirty="0">
                <a:solidFill>
                  <a:schemeClr val="tx1"/>
                </a:solidFill>
              </a:rPr>
              <a:t>DCL(</a:t>
            </a:r>
            <a:r>
              <a:rPr lang="ko-KR" altLang="ko-KR" dirty="0">
                <a:solidFill>
                  <a:schemeClr val="tx1"/>
                </a:solidFill>
              </a:rPr>
              <a:t>데이터 </a:t>
            </a:r>
            <a:r>
              <a:rPr lang="ko-KR" altLang="ko-KR" dirty="0" err="1">
                <a:solidFill>
                  <a:schemeClr val="tx1"/>
                </a:solidFill>
              </a:rPr>
              <a:t>제어어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문을 직접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지원하지 않습니다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ko-KR" dirty="0">
                <a:solidFill>
                  <a:schemeClr val="tx1"/>
                </a:solidFill>
              </a:rPr>
              <a:t>그러나 앞의</a:t>
            </a:r>
            <a:r>
              <a:rPr lang="en-US" altLang="ko-KR" dirty="0">
                <a:solidFill>
                  <a:schemeClr val="tx1"/>
                </a:solidFill>
              </a:rPr>
              <a:t> DDL </a:t>
            </a:r>
            <a:r>
              <a:rPr lang="ko-KR" altLang="ko-KR" dirty="0">
                <a:solidFill>
                  <a:schemeClr val="tx1"/>
                </a:solidFill>
              </a:rPr>
              <a:t>문과 마찬가지로 동적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ko-KR" dirty="0">
                <a:solidFill>
                  <a:schemeClr val="tx1"/>
                </a:solidFill>
              </a:rPr>
              <a:t>을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사용하여 </a:t>
            </a:r>
            <a:r>
              <a:rPr lang="en-US" altLang="ko-KR" dirty="0">
                <a:solidFill>
                  <a:schemeClr val="tx1"/>
                </a:solidFill>
              </a:rPr>
              <a:t>DCL </a:t>
            </a:r>
            <a:r>
              <a:rPr lang="ko-KR" altLang="ko-KR" dirty="0">
                <a:solidFill>
                  <a:schemeClr val="tx1"/>
                </a:solidFill>
              </a:rPr>
              <a:t>문을 실행할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700808"/>
            <a:ext cx="633670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함수 예제</a:t>
            </a:r>
            <a:r>
              <a:rPr lang="en-US" altLang="ko-KR" b="1" dirty="0">
                <a:solidFill>
                  <a:schemeClr val="tx1"/>
                </a:solidFill>
              </a:rPr>
              <a:t> 5. 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ko-KR" b="1" dirty="0">
                <a:solidFill>
                  <a:schemeClr val="tx1"/>
                </a:solidFill>
              </a:rPr>
              <a:t>생성된 함수 조회하기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12641" name="AutoShape 1"/>
          <p:cNvSpPr>
            <a:spLocks noChangeArrowheads="1"/>
          </p:cNvSpPr>
          <p:nvPr/>
        </p:nvSpPr>
        <p:spPr bwMode="auto">
          <a:xfrm>
            <a:off x="3707904" y="1124744"/>
            <a:ext cx="4752528" cy="502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1500" dirty="0"/>
              <a:t>HR&gt;SELECT text</a:t>
            </a:r>
            <a:endParaRPr lang="ko-KR" altLang="ko-KR" sz="1500" dirty="0"/>
          </a:p>
          <a:p>
            <a:r>
              <a:rPr lang="en-US" altLang="ko-KR" sz="1500" dirty="0"/>
              <a:t>  2  FROM </a:t>
            </a:r>
            <a:r>
              <a:rPr lang="en-US" altLang="ko-KR" sz="1500" dirty="0" err="1"/>
              <a:t>user_source</a:t>
            </a:r>
            <a:endParaRPr lang="ko-KR" altLang="ko-KR" sz="1500" dirty="0"/>
          </a:p>
          <a:p>
            <a:r>
              <a:rPr lang="en-US" altLang="ko-KR" sz="1500" dirty="0"/>
              <a:t>  3  WHERE type='FUNCTION'</a:t>
            </a:r>
            <a:endParaRPr lang="ko-KR" altLang="ko-KR" sz="1500" dirty="0"/>
          </a:p>
          <a:p>
            <a:r>
              <a:rPr lang="en-US" altLang="ko-KR" sz="1500" dirty="0"/>
              <a:t>  4  AND name='MAX_SAL' ;</a:t>
            </a:r>
            <a:endParaRPr lang="ko-KR" altLang="ko-KR" sz="1500" dirty="0"/>
          </a:p>
          <a:p>
            <a:r>
              <a:rPr lang="en-US" altLang="ko-KR" sz="1500" dirty="0"/>
              <a:t> </a:t>
            </a:r>
            <a:endParaRPr lang="ko-KR" altLang="ko-KR" sz="1500" dirty="0"/>
          </a:p>
          <a:p>
            <a:r>
              <a:rPr lang="en-US" altLang="ko-KR" sz="1500" dirty="0"/>
              <a:t>FUNCTION </a:t>
            </a:r>
            <a:r>
              <a:rPr lang="en-US" altLang="ko-KR" sz="1500" dirty="0" err="1"/>
              <a:t>max_sal</a:t>
            </a:r>
            <a:endParaRPr lang="ko-KR" altLang="ko-KR" sz="1500" dirty="0"/>
          </a:p>
          <a:p>
            <a:r>
              <a:rPr lang="en-US" altLang="ko-KR" sz="1500" dirty="0"/>
              <a:t>  (</a:t>
            </a:r>
            <a:r>
              <a:rPr lang="en-US" altLang="ko-KR" sz="1500" dirty="0" err="1"/>
              <a:t>s_deptno</a:t>
            </a:r>
            <a:r>
              <a:rPr lang="en-US" altLang="ko-KR" sz="1500" dirty="0"/>
              <a:t>  </a:t>
            </a:r>
            <a:r>
              <a:rPr lang="en-US" altLang="ko-KR" sz="1500" dirty="0" err="1"/>
              <a:t>employees.department_id%TYPE</a:t>
            </a:r>
            <a:r>
              <a:rPr lang="en-US" altLang="ko-KR" sz="1500" dirty="0"/>
              <a:t>)</a:t>
            </a:r>
            <a:endParaRPr lang="ko-KR" altLang="ko-KR" sz="1500" dirty="0"/>
          </a:p>
          <a:p>
            <a:r>
              <a:rPr lang="en-US" altLang="ko-KR" sz="1500" dirty="0"/>
              <a:t>return NUMBER</a:t>
            </a:r>
            <a:endParaRPr lang="ko-KR" altLang="ko-KR" sz="1500" dirty="0"/>
          </a:p>
          <a:p>
            <a:r>
              <a:rPr lang="en-US" altLang="ko-KR" sz="1500" dirty="0"/>
              <a:t>IS</a:t>
            </a:r>
            <a:endParaRPr lang="ko-KR" altLang="ko-KR" sz="1500" dirty="0"/>
          </a:p>
          <a:p>
            <a:r>
              <a:rPr lang="en-US" altLang="ko-KR" sz="1500" dirty="0"/>
              <a:t>  </a:t>
            </a:r>
            <a:r>
              <a:rPr lang="en-US" altLang="ko-KR" sz="1500" dirty="0" err="1"/>
              <a:t>max_sal</a:t>
            </a:r>
            <a:r>
              <a:rPr lang="en-US" altLang="ko-KR" sz="1500" dirty="0"/>
              <a:t>  </a:t>
            </a:r>
            <a:r>
              <a:rPr lang="en-US" altLang="ko-KR" sz="1500" dirty="0" err="1"/>
              <a:t>employees.salary%TYPE</a:t>
            </a:r>
            <a:r>
              <a:rPr lang="en-US" altLang="ko-KR" sz="1500" dirty="0"/>
              <a:t> ;</a:t>
            </a:r>
            <a:endParaRPr lang="ko-KR" altLang="ko-KR" sz="1500" dirty="0"/>
          </a:p>
          <a:p>
            <a:r>
              <a:rPr lang="en-US" altLang="ko-KR" sz="1500" dirty="0"/>
              <a:t>BEGIN</a:t>
            </a:r>
            <a:endParaRPr lang="ko-KR" altLang="ko-KR" sz="1500" dirty="0"/>
          </a:p>
          <a:p>
            <a:r>
              <a:rPr lang="en-US" altLang="ko-KR" sz="1500" dirty="0"/>
              <a:t>  SELECT max(salary) INTO </a:t>
            </a:r>
            <a:r>
              <a:rPr lang="en-US" altLang="ko-KR" sz="1500" dirty="0" err="1"/>
              <a:t>max_sal</a:t>
            </a:r>
            <a:endParaRPr lang="ko-KR" altLang="ko-KR" sz="1500" dirty="0"/>
          </a:p>
          <a:p>
            <a:r>
              <a:rPr lang="en-US" altLang="ko-KR" sz="1500" dirty="0"/>
              <a:t>  FROM employees</a:t>
            </a:r>
            <a:endParaRPr lang="ko-KR" altLang="ko-KR" sz="1500" dirty="0"/>
          </a:p>
          <a:p>
            <a:r>
              <a:rPr lang="en-US" altLang="ko-KR" sz="1500" dirty="0"/>
              <a:t>  WHERE </a:t>
            </a:r>
            <a:r>
              <a:rPr lang="en-US" altLang="ko-KR" sz="1500" dirty="0" err="1"/>
              <a:t>department_id</a:t>
            </a:r>
            <a:r>
              <a:rPr lang="en-US" altLang="ko-KR" sz="1500" dirty="0"/>
              <a:t>=</a:t>
            </a:r>
            <a:r>
              <a:rPr lang="en-US" altLang="ko-KR" sz="1500" dirty="0" err="1"/>
              <a:t>s_deptno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500" dirty="0"/>
              <a:t>  RETURN </a:t>
            </a:r>
            <a:r>
              <a:rPr lang="en-US" altLang="ko-KR" sz="1500" dirty="0" err="1"/>
              <a:t>max_sal</a:t>
            </a:r>
            <a:r>
              <a:rPr lang="en-US" altLang="ko-KR" sz="1500" dirty="0"/>
              <a:t> ; </a:t>
            </a:r>
          </a:p>
          <a:p>
            <a:r>
              <a:rPr lang="en-US" altLang="ko-KR" sz="1500" dirty="0"/>
              <a:t>END ;</a:t>
            </a:r>
            <a:endParaRPr lang="ko-KR" altLang="ko-KR" sz="1500" dirty="0"/>
          </a:p>
          <a:p>
            <a:r>
              <a:rPr lang="en-US" altLang="ko-KR" sz="1500" dirty="0"/>
              <a:t> </a:t>
            </a:r>
            <a:endParaRPr lang="ko-KR" altLang="ko-KR" sz="1500" dirty="0"/>
          </a:p>
          <a:p>
            <a:r>
              <a:rPr lang="en-US" altLang="ko-KR" sz="1500" dirty="0"/>
              <a:t>11</a:t>
            </a:r>
            <a:r>
              <a:rPr lang="ko-KR" altLang="ko-KR" sz="1500" dirty="0"/>
              <a:t>개의 행이 선택됨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0640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32048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 (</a:t>
            </a:r>
            <a:r>
              <a:rPr lang="ko-KR" altLang="ko-KR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2348880"/>
            <a:ext cx="8352928" cy="2520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ko-KR" dirty="0">
                <a:solidFill>
                  <a:schemeClr val="tx1"/>
                </a:solidFill>
              </a:rPr>
              <a:t>패키지는 연관성이 높은 함수나 프로시저를 하나의 그룹으로 묶어두는 개념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ko-KR" dirty="0">
                <a:solidFill>
                  <a:schemeClr val="tx1"/>
                </a:solidFill>
              </a:rPr>
              <a:t>패키지 </a:t>
            </a:r>
            <a:r>
              <a:rPr lang="ko-KR" altLang="ko-KR" dirty="0" err="1">
                <a:solidFill>
                  <a:schemeClr val="tx1"/>
                </a:solidFill>
              </a:rPr>
              <a:t>선언부</a:t>
            </a:r>
            <a:r>
              <a:rPr lang="en-US" altLang="ko-KR" dirty="0">
                <a:solidFill>
                  <a:schemeClr val="tx1"/>
                </a:solidFill>
              </a:rPr>
              <a:t>(Spec)</a:t>
            </a:r>
            <a:r>
              <a:rPr lang="ko-KR" altLang="ko-KR" dirty="0">
                <a:solidFill>
                  <a:schemeClr val="tx1"/>
                </a:solidFill>
              </a:rPr>
              <a:t>와 패키지 몸체부</a:t>
            </a:r>
            <a:r>
              <a:rPr lang="en-US" altLang="ko-KR" dirty="0">
                <a:solidFill>
                  <a:schemeClr val="tx1"/>
                </a:solidFill>
              </a:rPr>
              <a:t>(body)</a:t>
            </a:r>
            <a:r>
              <a:rPr lang="ko-KR" altLang="ko-KR" dirty="0">
                <a:solidFill>
                  <a:schemeClr val="tx1"/>
                </a:solidFill>
              </a:rPr>
              <a:t>로 구성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패</a:t>
            </a:r>
            <a:r>
              <a:rPr lang="ko-KR" altLang="ko-KR" dirty="0">
                <a:solidFill>
                  <a:schemeClr val="tx1"/>
                </a:solidFill>
              </a:rPr>
              <a:t>키지 선언부의 역할은 해당 패키지에 사용될 함수나 프로시저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 err="1">
                <a:solidFill>
                  <a:schemeClr val="tx1"/>
                </a:solidFill>
              </a:rPr>
              <a:t>변수등에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대한 정의를 선언하는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부분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ko-KR" dirty="0">
                <a:solidFill>
                  <a:schemeClr val="tx1"/>
                </a:solidFill>
              </a:rPr>
              <a:t>패키지 </a:t>
            </a:r>
            <a:r>
              <a:rPr lang="ko-KR" altLang="ko-KR" dirty="0" err="1">
                <a:solidFill>
                  <a:schemeClr val="tx1"/>
                </a:solidFill>
              </a:rPr>
              <a:t>몸체부에서는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선언부에서</a:t>
            </a:r>
            <a:r>
              <a:rPr lang="ko-KR" altLang="ko-KR" dirty="0">
                <a:solidFill>
                  <a:schemeClr val="tx1"/>
                </a:solidFill>
              </a:rPr>
              <a:t> 선언된 함수나 </a:t>
            </a:r>
            <a:r>
              <a:rPr lang="ko-KR" altLang="ko-KR" dirty="0" err="1">
                <a:solidFill>
                  <a:schemeClr val="tx1"/>
                </a:solidFill>
              </a:rPr>
              <a:t>프로시저등이</a:t>
            </a:r>
            <a:r>
              <a:rPr lang="ko-KR" altLang="ko-KR" dirty="0">
                <a:solidFill>
                  <a:schemeClr val="tx1"/>
                </a:solidFill>
              </a:rPr>
              <a:t> 실제 구현되는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dirty="0">
                <a:solidFill>
                  <a:schemeClr val="tx1"/>
                </a:solidFill>
              </a:rPr>
              <a:t> 부분</a:t>
            </a:r>
            <a:r>
              <a:rPr lang="ko-KR" altLang="en-US" dirty="0">
                <a:solidFill>
                  <a:schemeClr val="tx1"/>
                </a:solidFill>
              </a:rPr>
              <a:t>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ko-KR" dirty="0">
                <a:solidFill>
                  <a:schemeClr val="tx1"/>
                </a:solidFill>
              </a:rPr>
              <a:t>패키지 </a:t>
            </a:r>
            <a:r>
              <a:rPr lang="ko-KR" altLang="ko-KR" dirty="0" err="1">
                <a:solidFill>
                  <a:schemeClr val="tx1"/>
                </a:solidFill>
              </a:rPr>
              <a:t>선언부에서</a:t>
            </a:r>
            <a:r>
              <a:rPr lang="ko-KR" altLang="ko-KR" dirty="0">
                <a:solidFill>
                  <a:schemeClr val="tx1"/>
                </a:solidFill>
              </a:rPr>
              <a:t> 선언되지 않더라도 패키지 </a:t>
            </a:r>
            <a:r>
              <a:rPr lang="ko-KR" altLang="ko-KR" dirty="0" err="1">
                <a:solidFill>
                  <a:schemeClr val="tx1"/>
                </a:solidFill>
              </a:rPr>
              <a:t>몸체부에서</a:t>
            </a:r>
            <a:r>
              <a:rPr lang="ko-KR" altLang="ko-KR" dirty="0">
                <a:solidFill>
                  <a:schemeClr val="tx1"/>
                </a:solidFill>
              </a:rPr>
              <a:t> 사용될 수는 있지만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별로 권장사항은 아니니 가급적 </a:t>
            </a:r>
            <a:r>
              <a:rPr lang="ko-KR" altLang="ko-KR" dirty="0" err="1">
                <a:solidFill>
                  <a:schemeClr val="tx1"/>
                </a:solidFill>
              </a:rPr>
              <a:t>선언부에서</a:t>
            </a:r>
            <a:r>
              <a:rPr lang="ko-KR" altLang="ko-KR" dirty="0">
                <a:solidFill>
                  <a:schemeClr val="tx1"/>
                </a:solidFill>
              </a:rPr>
              <a:t> 선언하신 후 </a:t>
            </a:r>
            <a:r>
              <a:rPr lang="ko-KR" altLang="ko-KR" dirty="0" err="1">
                <a:solidFill>
                  <a:schemeClr val="tx1"/>
                </a:solidFill>
              </a:rPr>
              <a:t>몸체부에서</a:t>
            </a:r>
            <a:r>
              <a:rPr lang="ko-KR" altLang="ko-KR" dirty="0">
                <a:solidFill>
                  <a:schemeClr val="tx1"/>
                </a:solidFill>
              </a:rPr>
              <a:t> 사용</a:t>
            </a:r>
            <a:r>
              <a:rPr lang="ko-KR" altLang="en-US" dirty="0">
                <a:solidFill>
                  <a:schemeClr val="tx1"/>
                </a:solidFill>
              </a:rPr>
              <a:t>해야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991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96752"/>
            <a:ext cx="504056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PACKAGE </a:t>
            </a:r>
            <a:r>
              <a:rPr lang="ko-KR" altLang="ko-KR" b="1" dirty="0">
                <a:solidFill>
                  <a:schemeClr val="tx1"/>
                </a:solidFill>
              </a:rPr>
              <a:t>구조</a:t>
            </a:r>
            <a:r>
              <a:rPr lang="en-US" altLang="ko-KR" b="1" dirty="0">
                <a:solidFill>
                  <a:schemeClr val="tx1"/>
                </a:solidFill>
              </a:rPr>
              <a:t> : </a:t>
            </a:r>
            <a:r>
              <a:rPr lang="ko-KR" altLang="en-US" b="1" dirty="0" err="1">
                <a:solidFill>
                  <a:schemeClr val="tx1"/>
                </a:solidFill>
              </a:rPr>
              <a:t>선언부와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몸체부로</a:t>
            </a:r>
            <a:r>
              <a:rPr lang="ko-KR" altLang="en-US" b="1" dirty="0">
                <a:solidFill>
                  <a:schemeClr val="tx1"/>
                </a:solidFill>
              </a:rPr>
              <a:t> 구성됨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916832"/>
            <a:ext cx="424847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패키지 </a:t>
            </a:r>
            <a:r>
              <a:rPr lang="ko-KR" altLang="ko-KR" b="1" dirty="0" err="1">
                <a:solidFill>
                  <a:schemeClr val="tx1"/>
                </a:solidFill>
              </a:rPr>
              <a:t>선언부</a:t>
            </a:r>
            <a:r>
              <a:rPr lang="ko-KR" altLang="ko-KR" b="1" dirty="0">
                <a:solidFill>
                  <a:schemeClr val="tx1"/>
                </a:solidFill>
              </a:rPr>
              <a:t> 생성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10593" name="AutoShape 1"/>
          <p:cNvSpPr>
            <a:spLocks noChangeArrowheads="1"/>
          </p:cNvSpPr>
          <p:nvPr/>
        </p:nvSpPr>
        <p:spPr bwMode="auto">
          <a:xfrm>
            <a:off x="467544" y="2636912"/>
            <a:ext cx="5112568" cy="223224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PACKAGE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package_name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| AS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Public type and item declarations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Subprogram specifications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package_name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7888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4072" y="1160748"/>
            <a:ext cx="424847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패키지 </a:t>
            </a:r>
            <a:r>
              <a:rPr lang="ko-KR" altLang="ko-KR" b="1" dirty="0" err="1">
                <a:solidFill>
                  <a:schemeClr val="tx1"/>
                </a:solidFill>
              </a:rPr>
              <a:t>몸체부</a:t>
            </a:r>
            <a:r>
              <a:rPr lang="en-US" altLang="ko-KR" b="1" dirty="0">
                <a:solidFill>
                  <a:schemeClr val="tx1"/>
                </a:solidFill>
              </a:rPr>
              <a:t>(Package Body) </a:t>
            </a:r>
            <a:r>
              <a:rPr lang="ko-KR" altLang="ko-KR" b="1" dirty="0">
                <a:solidFill>
                  <a:schemeClr val="tx1"/>
                </a:solidFill>
              </a:rPr>
              <a:t>생성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09569" name="AutoShape 1"/>
          <p:cNvSpPr>
            <a:spLocks noChangeArrowheads="1"/>
          </p:cNvSpPr>
          <p:nvPr/>
        </p:nvSpPr>
        <p:spPr bwMode="auto">
          <a:xfrm>
            <a:off x="323528" y="1685096"/>
            <a:ext cx="5688632" cy="230425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PACKAGE 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BODY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package_name</a:t>
            </a:r>
            <a:endParaRPr kumimoji="1" lang="en-US" altLang="ko-KR" sz="1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IS | AS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Private type and item declarations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Subprogram bodies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package_name</a:t>
            </a: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4581128"/>
            <a:ext cx="864096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Subprogram bodies  </a:t>
            </a:r>
          </a:p>
          <a:p>
            <a:pPr>
              <a:buFontTx/>
              <a:buChar char="-"/>
            </a:pP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이 부분이 실제 작동할 서브 프로그램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프로시저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함수 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을 기록하는 부분입니다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단 주의해야 할 사항은 서브프로그램의 순서입니다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기본적으로 참조되는 변수든 서브프로그램이든 참조하는 서브프로그램보다는 먼저 정의되어야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en-US" altLang="ko-KR" i="1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일반적으로 </a:t>
            </a:r>
            <a:r>
              <a:rPr lang="en-US" altLang="ko-KR" dirty="0">
                <a:solidFill>
                  <a:schemeClr val="tx1"/>
                </a:solidFill>
              </a:rPr>
              <a:t>PUBLIC </a:t>
            </a:r>
            <a:r>
              <a:rPr lang="ko-KR" altLang="ko-KR" dirty="0">
                <a:solidFill>
                  <a:schemeClr val="tx1"/>
                </a:solidFill>
              </a:rPr>
              <a:t>의 서브프로그램은 마지막 부분에</a:t>
            </a:r>
            <a:r>
              <a:rPr lang="ko-KR" altLang="ko-KR" i="1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정의합니다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254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96752"/>
            <a:ext cx="8496944" cy="3816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ko-KR" b="1" dirty="0">
                <a:solidFill>
                  <a:schemeClr val="tx1"/>
                </a:solidFill>
              </a:rPr>
              <a:t>패키지 실행하기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패키지는 여러 환경에서 호출되어 실행될 수 있지만 생성된 패키지 오브젝트에 대한 실행권한을 가진 사용자만이 패키지를 호출하여 실행할 수 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3) </a:t>
            </a:r>
            <a:r>
              <a:rPr lang="ko-KR" altLang="ko-KR" b="1" dirty="0">
                <a:solidFill>
                  <a:schemeClr val="tx1"/>
                </a:solidFill>
              </a:rPr>
              <a:t>패키지 삭제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패키지를 삭제할 때에는 패키지 </a:t>
            </a:r>
            <a:r>
              <a:rPr lang="ko-KR" altLang="ko-KR" dirty="0" err="1">
                <a:solidFill>
                  <a:schemeClr val="tx1"/>
                </a:solidFill>
              </a:rPr>
              <a:t>선언부와</a:t>
            </a:r>
            <a:r>
              <a:rPr lang="ko-KR" altLang="ko-KR" dirty="0">
                <a:solidFill>
                  <a:schemeClr val="tx1"/>
                </a:solidFill>
              </a:rPr>
              <a:t> 패키지 </a:t>
            </a:r>
            <a:r>
              <a:rPr lang="ko-KR" altLang="ko-KR" dirty="0" err="1">
                <a:solidFill>
                  <a:schemeClr val="tx1"/>
                </a:solidFill>
              </a:rPr>
              <a:t>몸체부를</a:t>
            </a:r>
            <a:r>
              <a:rPr lang="ko-KR" altLang="ko-KR" dirty="0">
                <a:solidFill>
                  <a:schemeClr val="tx1"/>
                </a:solidFill>
              </a:rPr>
              <a:t> 모두 삭제할 수 도 있고 패키지 몸체부만 삭제할 수도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DROP PACKAGE </a:t>
            </a:r>
            <a:r>
              <a:rPr lang="en-US" altLang="ko-KR" dirty="0" err="1">
                <a:solidFill>
                  <a:schemeClr val="tx1"/>
                </a:solidFill>
              </a:rPr>
              <a:t>package_name</a:t>
            </a:r>
            <a:r>
              <a:rPr lang="en-US" altLang="ko-KR" dirty="0">
                <a:solidFill>
                  <a:schemeClr val="tx1"/>
                </a:solidFill>
              </a:rPr>
              <a:t>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DROP PACKAGE BODY </a:t>
            </a:r>
            <a:r>
              <a:rPr lang="en-US" altLang="ko-KR" dirty="0" err="1">
                <a:solidFill>
                  <a:schemeClr val="tx1"/>
                </a:solidFill>
              </a:rPr>
              <a:t>package_name</a:t>
            </a:r>
            <a:r>
              <a:rPr lang="en-US" altLang="ko-KR" dirty="0">
                <a:solidFill>
                  <a:schemeClr val="tx1"/>
                </a:solidFill>
              </a:rPr>
              <a:t> 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6468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1764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Package </a:t>
            </a:r>
            <a:r>
              <a:rPr lang="ko-KR" altLang="ko-KR" b="1" dirty="0">
                <a:solidFill>
                  <a:schemeClr val="tx1"/>
                </a:solidFill>
              </a:rPr>
              <a:t>사용 예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700808"/>
            <a:ext cx="806489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1) </a:t>
            </a:r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table </a:t>
            </a:r>
            <a:r>
              <a:rPr lang="ko-KR" altLang="ko-KR" b="1" dirty="0">
                <a:solidFill>
                  <a:schemeClr val="tx1"/>
                </a:solidFill>
              </a:rPr>
              <a:t>에서 총 급여합계와 평균 급여를 구하는</a:t>
            </a:r>
            <a:r>
              <a:rPr lang="en-US" altLang="ko-KR" b="1" dirty="0">
                <a:solidFill>
                  <a:schemeClr val="tx1"/>
                </a:solidFill>
              </a:rPr>
              <a:t> package </a:t>
            </a:r>
            <a:r>
              <a:rPr lang="ko-KR" altLang="ko-KR" b="1" dirty="0">
                <a:solidFill>
                  <a:schemeClr val="tx1"/>
                </a:solidFill>
              </a:rPr>
              <a:t>입니다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7521" name="AutoShape 1"/>
          <p:cNvSpPr>
            <a:spLocks noChangeArrowheads="1"/>
          </p:cNvSpPr>
          <p:nvPr/>
        </p:nvSpPr>
        <p:spPr bwMode="auto">
          <a:xfrm>
            <a:off x="467544" y="2492896"/>
            <a:ext cx="5256584" cy="266429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SQL&gt; CREATE OR REPLACE PACKAGE emp_total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AS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 PROCEDURE emp_sum;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PROCEDURE emp_avg;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END emp_total;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/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 created.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39952" y="3717032"/>
            <a:ext cx="4320480" cy="158417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r>
              <a:rPr lang="ko-KR" altLang="en-US" dirty="0">
                <a:solidFill>
                  <a:schemeClr val="tx1"/>
                </a:solidFill>
              </a:rPr>
              <a:t> 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Emp_sum</a:t>
            </a:r>
            <a:r>
              <a:rPr lang="en-US" altLang="ko-KR" dirty="0">
                <a:solidFill>
                  <a:schemeClr val="tx1"/>
                </a:solidFill>
              </a:rPr>
              <a:t> , </a:t>
            </a:r>
            <a:r>
              <a:rPr lang="en-US" altLang="ko-KR" dirty="0" err="1">
                <a:solidFill>
                  <a:schemeClr val="tx1"/>
                </a:solidFill>
              </a:rPr>
              <a:t>emp_avg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프로시져로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구성된 것을 볼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7682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7544" y="1196752"/>
            <a:ext cx="8352928" cy="48965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SQL&gt; CREATE OR REPLACE PACKAGE BODY </a:t>
            </a:r>
            <a:r>
              <a:rPr lang="en-US" altLang="ko-KR" sz="1600" dirty="0" err="1">
                <a:solidFill>
                  <a:schemeClr val="tx1"/>
                </a:solidFill>
              </a:rPr>
              <a:t>emp_total</a:t>
            </a:r>
            <a:r>
              <a:rPr lang="en-US" altLang="ko-KR" sz="1600" dirty="0">
                <a:solidFill>
                  <a:schemeClr val="tx1"/>
                </a:solidFill>
              </a:rPr>
              <a:t>  AS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2  PROCEDURE </a:t>
            </a:r>
            <a:r>
              <a:rPr lang="en-US" altLang="ko-KR" sz="1600" dirty="0" err="1">
                <a:solidFill>
                  <a:schemeClr val="tx1"/>
                </a:solidFill>
              </a:rPr>
              <a:t>emp_sum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3  IS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4    CURSOR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emp_total_sum</a:t>
            </a:r>
            <a:r>
              <a:rPr lang="en-US" altLang="ko-KR" sz="1600" dirty="0">
                <a:solidFill>
                  <a:schemeClr val="tx1"/>
                </a:solidFill>
              </a:rPr>
              <a:t>  IS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5      SELECT COUNT(*), SUM(NVL(sal,0))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6      FROM </a:t>
            </a:r>
            <a:r>
              <a:rPr lang="en-US" altLang="ko-KR" sz="1600" dirty="0" err="1">
                <a:solidFill>
                  <a:schemeClr val="tx1"/>
                </a:solidFill>
              </a:rPr>
              <a:t>emp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7    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  NUMBER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8    </a:t>
            </a:r>
            <a:r>
              <a:rPr lang="en-US" altLang="ko-KR" sz="1600" dirty="0" err="1">
                <a:solidFill>
                  <a:schemeClr val="tx1"/>
                </a:solidFill>
              </a:rPr>
              <a:t>total_sum</a:t>
            </a:r>
            <a:r>
              <a:rPr lang="en-US" altLang="ko-KR" sz="1600" dirty="0">
                <a:solidFill>
                  <a:schemeClr val="tx1"/>
                </a:solidFill>
              </a:rPr>
              <a:t>  NUMBER;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9  BEGIN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10    OPEN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emp_total_sum</a:t>
            </a:r>
            <a:r>
              <a:rPr lang="en-US" altLang="ko-KR" sz="1600" dirty="0">
                <a:solidFill>
                  <a:schemeClr val="tx1"/>
                </a:solidFill>
              </a:rPr>
              <a:t>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11    FETCH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emp_total_sum</a:t>
            </a:r>
            <a:r>
              <a:rPr lang="en-US" altLang="ko-KR" sz="1600" dirty="0">
                <a:solidFill>
                  <a:schemeClr val="tx1"/>
                </a:solidFill>
              </a:rPr>
              <a:t>  INTO  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 , </a:t>
            </a:r>
            <a:r>
              <a:rPr lang="en-US" altLang="ko-KR" sz="1600" dirty="0" err="1">
                <a:solidFill>
                  <a:schemeClr val="tx1"/>
                </a:solidFill>
              </a:rPr>
              <a:t>total_sum</a:t>
            </a:r>
            <a:r>
              <a:rPr lang="en-US" altLang="ko-KR" sz="1600" dirty="0">
                <a:solidFill>
                  <a:schemeClr val="tx1"/>
                </a:solidFill>
              </a:rPr>
              <a:t>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12    DBMS_OUTPUT.PUT_LINE('</a:t>
            </a:r>
            <a:r>
              <a:rPr lang="ko-KR" altLang="ko-KR" sz="1600" dirty="0" err="1">
                <a:solidFill>
                  <a:schemeClr val="tx1"/>
                </a:solidFill>
              </a:rPr>
              <a:t>총인원수</a:t>
            </a:r>
            <a:r>
              <a:rPr lang="en-US" altLang="ko-KR" sz="1600" dirty="0">
                <a:solidFill>
                  <a:schemeClr val="tx1"/>
                </a:solidFill>
              </a:rPr>
              <a:t>: '||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||' , </a:t>
            </a:r>
            <a:r>
              <a:rPr lang="ko-KR" altLang="ko-KR" sz="1600" dirty="0">
                <a:solidFill>
                  <a:schemeClr val="tx1"/>
                </a:solidFill>
              </a:rPr>
              <a:t>급여합계</a:t>
            </a:r>
            <a:r>
              <a:rPr lang="en-US" altLang="ko-KR" sz="1600" dirty="0">
                <a:solidFill>
                  <a:schemeClr val="tx1"/>
                </a:solidFill>
              </a:rPr>
              <a:t>: '||</a:t>
            </a:r>
            <a:r>
              <a:rPr lang="en-US" altLang="ko-KR" sz="1600" dirty="0" err="1">
                <a:solidFill>
                  <a:schemeClr val="tx1"/>
                </a:solidFill>
              </a:rPr>
              <a:t>total_sum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13    CLOSE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emp_total_sum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14  END </a:t>
            </a:r>
            <a:r>
              <a:rPr lang="en-US" altLang="ko-KR" sz="1600" dirty="0" err="1">
                <a:solidFill>
                  <a:schemeClr val="tx1"/>
                </a:solidFill>
              </a:rPr>
              <a:t>emp_sum</a:t>
            </a:r>
            <a:r>
              <a:rPr lang="en-US" altLang="ko-KR" sz="1600" dirty="0">
                <a:solidFill>
                  <a:schemeClr val="tx1"/>
                </a:solidFill>
              </a:rPr>
              <a:t> ; --</a:t>
            </a:r>
            <a:r>
              <a:rPr lang="en-US" altLang="ko-KR" sz="1600" dirty="0" err="1">
                <a:solidFill>
                  <a:schemeClr val="tx1"/>
                </a:solidFill>
              </a:rPr>
              <a:t>emp_sum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프로시저 끝</a:t>
            </a: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08104" y="2492896"/>
            <a:ext cx="280831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몸체부</a:t>
            </a:r>
            <a:r>
              <a:rPr lang="ko-KR" altLang="en-US" dirty="0">
                <a:solidFill>
                  <a:schemeClr val="tx1"/>
                </a:solidFill>
              </a:rPr>
              <a:t> 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Emp_sum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프로시저 부분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508104" y="5445224"/>
            <a:ext cx="288032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 장에 계속</a:t>
            </a:r>
            <a:r>
              <a:rPr lang="en-US" altLang="ko-KR" dirty="0">
                <a:solidFill>
                  <a:schemeClr val="tx1"/>
                </a:solidFill>
              </a:rPr>
              <a:t>….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6765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528" y="1268760"/>
            <a:ext cx="8496944" cy="48245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 15  PROCEDURE </a:t>
            </a:r>
            <a:r>
              <a:rPr lang="en-US" altLang="ko-KR" sz="1600" dirty="0" err="1">
                <a:solidFill>
                  <a:schemeClr val="tx1"/>
                </a:solidFill>
              </a:rPr>
              <a:t>emp_avg</a:t>
            </a:r>
            <a:r>
              <a:rPr lang="en-US" altLang="ko-KR" sz="1600" dirty="0">
                <a:solidFill>
                  <a:schemeClr val="tx1"/>
                </a:solidFill>
              </a:rPr>
              <a:t> -- </a:t>
            </a:r>
            <a:r>
              <a:rPr lang="en-US" altLang="ko-KR" sz="1600" dirty="0" err="1">
                <a:solidFill>
                  <a:schemeClr val="tx1"/>
                </a:solidFill>
              </a:rPr>
              <a:t>emp_avg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프로시저 시작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16  IS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17    CURSOR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emp_total_avg</a:t>
            </a:r>
            <a:r>
              <a:rPr lang="en-US" altLang="ko-KR" sz="1600" dirty="0">
                <a:solidFill>
                  <a:schemeClr val="tx1"/>
                </a:solidFill>
              </a:rPr>
              <a:t>  IS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18     SELECT  COUNT(*), AVG(NVL(sal,0))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19     FROM </a:t>
            </a:r>
            <a:r>
              <a:rPr lang="en-US" altLang="ko-KR" sz="1600" dirty="0" err="1">
                <a:solidFill>
                  <a:schemeClr val="tx1"/>
                </a:solidFill>
              </a:rPr>
              <a:t>emp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20    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 NUMBER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21    </a:t>
            </a:r>
            <a:r>
              <a:rPr lang="en-US" altLang="ko-KR" sz="1600" dirty="0" err="1">
                <a:solidFill>
                  <a:schemeClr val="tx1"/>
                </a:solidFill>
              </a:rPr>
              <a:t>total_avg</a:t>
            </a:r>
            <a:r>
              <a:rPr lang="en-US" altLang="ko-KR" sz="1600" dirty="0">
                <a:solidFill>
                  <a:schemeClr val="tx1"/>
                </a:solidFill>
              </a:rPr>
              <a:t>  NUMBER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22  BEGIN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23    OPEN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emp_total_avg</a:t>
            </a:r>
            <a:r>
              <a:rPr lang="en-US" altLang="ko-KR" sz="1600" dirty="0">
                <a:solidFill>
                  <a:schemeClr val="tx1"/>
                </a:solidFill>
              </a:rPr>
              <a:t>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24    FETCH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emp_total_avg</a:t>
            </a:r>
            <a:r>
              <a:rPr lang="en-US" altLang="ko-KR" sz="1600" dirty="0">
                <a:solidFill>
                  <a:schemeClr val="tx1"/>
                </a:solidFill>
              </a:rPr>
              <a:t>  INTO  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 , </a:t>
            </a:r>
            <a:r>
              <a:rPr lang="en-US" altLang="ko-KR" sz="1600" dirty="0" err="1">
                <a:solidFill>
                  <a:schemeClr val="tx1"/>
                </a:solidFill>
              </a:rPr>
              <a:t>total_avg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25      DBMS_OUTPUT.PUT_LINE('</a:t>
            </a:r>
            <a:r>
              <a:rPr lang="ko-KR" altLang="ko-KR" sz="1600" dirty="0" err="1">
                <a:solidFill>
                  <a:schemeClr val="tx1"/>
                </a:solidFill>
              </a:rPr>
              <a:t>총인원수</a:t>
            </a:r>
            <a:r>
              <a:rPr lang="en-US" altLang="ko-KR" sz="1600" dirty="0">
                <a:solidFill>
                  <a:schemeClr val="tx1"/>
                </a:solidFill>
              </a:rPr>
              <a:t>: '||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||' , </a:t>
            </a:r>
            <a:r>
              <a:rPr lang="ko-KR" altLang="ko-KR" sz="1600" dirty="0">
                <a:solidFill>
                  <a:schemeClr val="tx1"/>
                </a:solidFill>
              </a:rPr>
              <a:t>급여평균</a:t>
            </a:r>
            <a:r>
              <a:rPr lang="en-US" altLang="ko-KR" sz="1600" dirty="0">
                <a:solidFill>
                  <a:schemeClr val="tx1"/>
                </a:solidFill>
              </a:rPr>
              <a:t>: '||</a:t>
            </a:r>
            <a:r>
              <a:rPr lang="en-US" altLang="ko-KR" sz="1600" dirty="0" err="1">
                <a:solidFill>
                  <a:schemeClr val="tx1"/>
                </a:solidFill>
              </a:rPr>
              <a:t>total_avg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26    CLOSE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emp_total_avg</a:t>
            </a:r>
            <a:r>
              <a:rPr lang="en-US" altLang="ko-KR" sz="1600" dirty="0">
                <a:solidFill>
                  <a:schemeClr val="tx1"/>
                </a:solidFill>
              </a:rPr>
              <a:t>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27   END </a:t>
            </a:r>
            <a:r>
              <a:rPr lang="en-US" altLang="ko-KR" sz="1600" dirty="0" err="1">
                <a:solidFill>
                  <a:schemeClr val="tx1"/>
                </a:solidFill>
              </a:rPr>
              <a:t>emp_avg</a:t>
            </a:r>
            <a:r>
              <a:rPr lang="en-US" altLang="ko-KR" sz="1600" dirty="0">
                <a:solidFill>
                  <a:schemeClr val="tx1"/>
                </a:solidFill>
              </a:rPr>
              <a:t>; -- </a:t>
            </a:r>
            <a:r>
              <a:rPr lang="ko-KR" altLang="ko-KR" sz="1600" dirty="0">
                <a:solidFill>
                  <a:schemeClr val="tx1"/>
                </a:solidFill>
              </a:rPr>
              <a:t>프로시저 끝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28  END </a:t>
            </a:r>
            <a:r>
              <a:rPr lang="en-US" altLang="ko-KR" sz="1600" dirty="0" err="1">
                <a:solidFill>
                  <a:schemeClr val="tx1"/>
                </a:solidFill>
              </a:rPr>
              <a:t>emp_total</a:t>
            </a:r>
            <a:r>
              <a:rPr lang="en-US" altLang="ko-KR" sz="1600" dirty="0">
                <a:solidFill>
                  <a:schemeClr val="tx1"/>
                </a:solidFill>
              </a:rPr>
              <a:t>; -- </a:t>
            </a:r>
            <a:r>
              <a:rPr lang="ko-KR" altLang="ko-KR" sz="1600" dirty="0">
                <a:solidFill>
                  <a:schemeClr val="tx1"/>
                </a:solidFill>
              </a:rPr>
              <a:t>패키지 끝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29  /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Package body created.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52120" y="2348880"/>
            <a:ext cx="288032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Emp_avg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프로시저 부분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42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784887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패키지 실행하기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1520" y="1772816"/>
            <a:ext cx="8712968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SQL&gt; SET SERVEROUTPUT ON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SQL&gt; EXEC </a:t>
            </a:r>
            <a:r>
              <a:rPr lang="en-US" altLang="ko-KR" b="1" dirty="0" err="1">
                <a:solidFill>
                  <a:schemeClr val="tx1"/>
                </a:solidFill>
              </a:rPr>
              <a:t>emp_total.emp_sum</a:t>
            </a:r>
            <a:r>
              <a:rPr lang="en-US" altLang="ko-KR" b="1" dirty="0">
                <a:solidFill>
                  <a:schemeClr val="tx1"/>
                </a:solidFill>
              </a:rPr>
              <a:t>; -- </a:t>
            </a:r>
            <a:r>
              <a:rPr lang="ko-KR" altLang="ko-KR" b="1" dirty="0">
                <a:solidFill>
                  <a:schemeClr val="tx1"/>
                </a:solidFill>
              </a:rPr>
              <a:t>패키지 이름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ko-KR" altLang="ko-KR" b="1" dirty="0">
                <a:solidFill>
                  <a:schemeClr val="tx1"/>
                </a:solidFill>
              </a:rPr>
              <a:t>프로시저 이름 </a:t>
            </a:r>
            <a:r>
              <a:rPr lang="ko-KR" altLang="ko-KR" b="1" dirty="0" err="1">
                <a:solidFill>
                  <a:schemeClr val="tx1"/>
                </a:solidFill>
              </a:rPr>
              <a:t>으로</a:t>
            </a:r>
            <a:r>
              <a:rPr lang="ko-KR" altLang="ko-KR" b="1" dirty="0">
                <a:solidFill>
                  <a:schemeClr val="tx1"/>
                </a:solidFill>
              </a:rPr>
              <a:t> 실행합니다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총인원수</a:t>
            </a:r>
            <a:r>
              <a:rPr lang="en-US" altLang="ko-KR" dirty="0">
                <a:solidFill>
                  <a:schemeClr val="tx1"/>
                </a:solidFill>
              </a:rPr>
              <a:t>: 14 , </a:t>
            </a:r>
            <a:r>
              <a:rPr lang="ko-KR" altLang="ko-KR" dirty="0">
                <a:solidFill>
                  <a:schemeClr val="tx1"/>
                </a:solidFill>
              </a:rPr>
              <a:t>급여합계</a:t>
            </a:r>
            <a:r>
              <a:rPr lang="en-US" altLang="ko-KR" dirty="0">
                <a:solidFill>
                  <a:schemeClr val="tx1"/>
                </a:solidFill>
              </a:rPr>
              <a:t>: 29025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PL/SQL procedure successfully completed.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SQL&gt; EXEC </a:t>
            </a:r>
            <a:r>
              <a:rPr lang="en-US" altLang="ko-KR" b="1" dirty="0" err="1">
                <a:solidFill>
                  <a:schemeClr val="tx1"/>
                </a:solidFill>
              </a:rPr>
              <a:t>emp_total.emp_avg</a:t>
            </a:r>
            <a:r>
              <a:rPr lang="en-US" altLang="ko-KR" b="1" dirty="0">
                <a:solidFill>
                  <a:schemeClr val="tx1"/>
                </a:solidFill>
              </a:rPr>
              <a:t>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총인원수</a:t>
            </a:r>
            <a:r>
              <a:rPr lang="en-US" altLang="ko-KR" dirty="0">
                <a:solidFill>
                  <a:schemeClr val="tx1"/>
                </a:solidFill>
              </a:rPr>
              <a:t>: 14 , </a:t>
            </a:r>
            <a:r>
              <a:rPr lang="ko-KR" altLang="ko-KR" dirty="0">
                <a:solidFill>
                  <a:schemeClr val="tx1"/>
                </a:solidFill>
              </a:rPr>
              <a:t>급여평균</a:t>
            </a:r>
            <a:r>
              <a:rPr lang="en-US" altLang="ko-KR" dirty="0">
                <a:solidFill>
                  <a:schemeClr val="tx1"/>
                </a:solidFill>
              </a:rPr>
              <a:t>: 2073.214285714285714285714285714285714286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PL/SQL procedure successfully completed.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3333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784887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en-US" b="1" dirty="0">
                <a:solidFill>
                  <a:schemeClr val="tx1"/>
                </a:solidFill>
              </a:rPr>
              <a:t>생성된 패키지 조회하기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1520" y="1772816"/>
            <a:ext cx="8712968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177281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b="1" dirty="0"/>
              <a:t> </a:t>
            </a:r>
            <a:r>
              <a:rPr lang="en-US" altLang="ko-KR" b="1" dirty="0"/>
              <a:t>- </a:t>
            </a:r>
            <a:r>
              <a:rPr lang="ko-KR" altLang="ko-KR" b="1" dirty="0" err="1"/>
              <a:t>선언부</a:t>
            </a:r>
            <a:r>
              <a:rPr lang="ko-KR" altLang="ko-KR" b="1" dirty="0"/>
              <a:t> 조회하기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HR&gt;SELECT text</a:t>
            </a:r>
            <a:endParaRPr lang="ko-KR" altLang="ko-KR" dirty="0"/>
          </a:p>
          <a:p>
            <a:r>
              <a:rPr lang="en-US" altLang="ko-KR" dirty="0"/>
              <a:t>  2  FROM </a:t>
            </a:r>
            <a:r>
              <a:rPr lang="en-US" altLang="ko-KR" dirty="0" err="1"/>
              <a:t>user_source</a:t>
            </a:r>
            <a:endParaRPr lang="ko-KR" altLang="ko-KR" dirty="0"/>
          </a:p>
          <a:p>
            <a:r>
              <a:rPr lang="en-US" altLang="ko-KR" dirty="0"/>
              <a:t>  </a:t>
            </a:r>
            <a:r>
              <a:rPr lang="en-US" altLang="ko-KR" b="1" dirty="0"/>
              <a:t>3  WHERE type='PACKAGE';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TEXT</a:t>
            </a:r>
            <a:endParaRPr lang="ko-KR" altLang="ko-KR" dirty="0"/>
          </a:p>
          <a:p>
            <a:r>
              <a:rPr lang="en-US" altLang="ko-KR" dirty="0"/>
              <a:t>----------------------------------------------package </a:t>
            </a:r>
            <a:r>
              <a:rPr lang="en-US" altLang="ko-KR" dirty="0" err="1"/>
              <a:t>emp_total</a:t>
            </a:r>
            <a:r>
              <a:rPr lang="en-US" altLang="ko-KR" dirty="0"/>
              <a:t> as</a:t>
            </a:r>
            <a:endParaRPr lang="ko-KR" altLang="ko-KR" dirty="0"/>
          </a:p>
          <a:p>
            <a:r>
              <a:rPr lang="en-US" altLang="ko-KR" dirty="0"/>
              <a:t>procedure </a:t>
            </a:r>
            <a:r>
              <a:rPr lang="en-US" altLang="ko-KR" dirty="0" err="1"/>
              <a:t>emp_sum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procedure </a:t>
            </a:r>
            <a:r>
              <a:rPr lang="en-US" altLang="ko-KR" dirty="0" err="1"/>
              <a:t>emp_avg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end </a:t>
            </a:r>
            <a:r>
              <a:rPr lang="en-US" altLang="ko-KR" dirty="0" err="1"/>
              <a:t>emp_total</a:t>
            </a:r>
            <a:r>
              <a:rPr lang="en-US" altLang="ko-KR" dirty="0"/>
              <a:t>;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868895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96752"/>
            <a:ext cx="741682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PL/SQL </a:t>
            </a:r>
            <a:r>
              <a:rPr lang="ko-KR" altLang="ko-KR" b="1" dirty="0">
                <a:solidFill>
                  <a:schemeClr val="tx1"/>
                </a:solidFill>
              </a:rPr>
              <a:t>내에서의</a:t>
            </a:r>
            <a:r>
              <a:rPr lang="en-US" altLang="ko-KR" b="1" dirty="0">
                <a:solidFill>
                  <a:schemeClr val="tx1"/>
                </a:solidFill>
              </a:rPr>
              <a:t> SELECT </a:t>
            </a:r>
            <a:r>
              <a:rPr lang="ko-KR" altLang="ko-KR" b="1" dirty="0">
                <a:solidFill>
                  <a:schemeClr val="tx1"/>
                </a:solidFill>
              </a:rPr>
              <a:t>문장 사용하기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55298" name="AutoShape 2"/>
          <p:cNvSpPr>
            <a:spLocks noChangeArrowheads="1"/>
          </p:cNvSpPr>
          <p:nvPr/>
        </p:nvSpPr>
        <p:spPr bwMode="auto">
          <a:xfrm>
            <a:off x="539552" y="1844824"/>
            <a:ext cx="4546600" cy="15841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SELECT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select_list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INTO {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variable_name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[,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variable_name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...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|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record_name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}</a:t>
            </a:r>
            <a:endParaRPr kumimoji="1" lang="en-US" altLang="ko-KR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FROM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[WHERE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condition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784887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en-US" b="1" dirty="0">
                <a:solidFill>
                  <a:schemeClr val="tx1"/>
                </a:solidFill>
              </a:rPr>
              <a:t>생성된 패키지 조회하기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1520" y="1772816"/>
            <a:ext cx="8712968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1772816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- BODY </a:t>
            </a:r>
            <a:r>
              <a:rPr lang="ko-KR" altLang="ko-KR" b="1" dirty="0"/>
              <a:t>부 조회하기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HR&gt;SELECT text</a:t>
            </a:r>
            <a:endParaRPr lang="ko-KR" altLang="ko-KR" dirty="0"/>
          </a:p>
          <a:p>
            <a:r>
              <a:rPr lang="en-US" altLang="ko-KR" dirty="0"/>
              <a:t>  2   FROM </a:t>
            </a:r>
            <a:r>
              <a:rPr lang="en-US" altLang="ko-KR" dirty="0" err="1"/>
              <a:t>user_source</a:t>
            </a:r>
            <a:endParaRPr lang="ko-KR" altLang="ko-KR" dirty="0"/>
          </a:p>
          <a:p>
            <a:r>
              <a:rPr lang="en-US" altLang="ko-KR" dirty="0"/>
              <a:t>  </a:t>
            </a:r>
            <a:r>
              <a:rPr lang="en-US" altLang="ko-KR" b="1" dirty="0"/>
              <a:t>3  WHERE type like 'PACKAGE BODY';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TEXT</a:t>
            </a:r>
            <a:endParaRPr lang="ko-KR" altLang="ko-KR" dirty="0"/>
          </a:p>
          <a:p>
            <a:r>
              <a:rPr lang="en-US" altLang="ko-KR" dirty="0"/>
              <a:t>---------------------------------------------package body </a:t>
            </a:r>
            <a:r>
              <a:rPr lang="en-US" altLang="ko-KR" dirty="0" err="1"/>
              <a:t>emp_total</a:t>
            </a:r>
            <a:r>
              <a:rPr lang="en-US" altLang="ko-KR" dirty="0"/>
              <a:t> as</a:t>
            </a:r>
            <a:endParaRPr lang="ko-KR" altLang="ko-KR" dirty="0"/>
          </a:p>
          <a:p>
            <a:r>
              <a:rPr lang="en-US" altLang="ko-KR" dirty="0"/>
              <a:t>procedure </a:t>
            </a:r>
            <a:r>
              <a:rPr lang="en-US" altLang="ko-KR" dirty="0" err="1"/>
              <a:t>emp_sum</a:t>
            </a:r>
            <a:endParaRPr lang="ko-KR" altLang="ko-KR" dirty="0"/>
          </a:p>
          <a:p>
            <a:r>
              <a:rPr lang="en-US" altLang="ko-KR" dirty="0"/>
              <a:t>is</a:t>
            </a:r>
            <a:endParaRPr lang="ko-KR" altLang="ko-KR" dirty="0"/>
          </a:p>
          <a:p>
            <a:r>
              <a:rPr lang="en-US" altLang="ko-KR" dirty="0"/>
              <a:t>  cursor </a:t>
            </a:r>
            <a:r>
              <a:rPr lang="en-US" altLang="ko-KR" dirty="0" err="1"/>
              <a:t>emp_total_sum</a:t>
            </a:r>
            <a:r>
              <a:rPr lang="en-US" altLang="ko-KR" dirty="0"/>
              <a:t> is</a:t>
            </a:r>
            <a:endParaRPr lang="ko-KR" altLang="ko-KR" dirty="0"/>
          </a:p>
          <a:p>
            <a:r>
              <a:rPr lang="en-US" altLang="ko-KR" dirty="0"/>
              <a:t>    select count(*),sum(</a:t>
            </a:r>
            <a:r>
              <a:rPr lang="en-US" altLang="ko-KR" dirty="0" err="1"/>
              <a:t>nvl</a:t>
            </a:r>
            <a:r>
              <a:rPr lang="en-US" altLang="ko-KR" dirty="0"/>
              <a:t>(salary,0))</a:t>
            </a:r>
            <a:endParaRPr lang="ko-KR" altLang="ko-KR" dirty="0"/>
          </a:p>
          <a:p>
            <a:r>
              <a:rPr lang="en-US" altLang="ko-KR" dirty="0"/>
              <a:t>    from employees;</a:t>
            </a:r>
            <a:endParaRPr lang="ko-KR" altLang="ko-KR" dirty="0"/>
          </a:p>
          <a:p>
            <a:r>
              <a:rPr lang="en-US" altLang="ko-KR" dirty="0"/>
              <a:t>  </a:t>
            </a:r>
            <a:r>
              <a:rPr lang="en-US" altLang="ko-KR" dirty="0" err="1"/>
              <a:t>total_num</a:t>
            </a:r>
            <a:r>
              <a:rPr lang="en-US" altLang="ko-KR" dirty="0"/>
              <a:t>  NUMBER ;</a:t>
            </a:r>
            <a:endParaRPr lang="ko-KR" altLang="ko-KR" dirty="0"/>
          </a:p>
          <a:p>
            <a:r>
              <a:rPr lang="en-US" altLang="ko-KR" dirty="0"/>
              <a:t>  ( </a:t>
            </a:r>
            <a:r>
              <a:rPr lang="ko-KR" altLang="en-US" dirty="0"/>
              <a:t>지면 관계상 이하 내용은 생략합니다 </a:t>
            </a:r>
            <a:r>
              <a:rPr lang="en-US" altLang="ko-KR" dirty="0"/>
              <a:t>)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0295214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980728"/>
            <a:ext cx="446449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4.TRIGGER (</a:t>
            </a:r>
            <a:r>
              <a:rPr lang="ko-KR" altLang="ko-KR" b="1" dirty="0" err="1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484784"/>
            <a:ext cx="8352928" cy="4680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서브 프로그램 단위의 하나인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테이블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 err="1">
                <a:solidFill>
                  <a:schemeClr val="tx1"/>
                </a:solidFill>
              </a:rPr>
              <a:t>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스키마 또는 데이터베이스에 관련된 </a:t>
            </a:r>
            <a:r>
              <a:rPr lang="en-US" altLang="ko-KR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블록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또는 프로시저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으로 관련된 특정 사건</a:t>
            </a:r>
            <a:r>
              <a:rPr lang="en-US" altLang="ko-KR" dirty="0">
                <a:solidFill>
                  <a:schemeClr val="tx1"/>
                </a:solidFill>
              </a:rPr>
              <a:t>(Event)</a:t>
            </a:r>
            <a:r>
              <a:rPr lang="ko-KR" altLang="ko-KR" dirty="0">
                <a:solidFill>
                  <a:schemeClr val="tx1"/>
                </a:solidFill>
              </a:rPr>
              <a:t>이 발생될 때마다 묵시적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자동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으로 해당</a:t>
            </a:r>
            <a:r>
              <a:rPr lang="en-US" altLang="ko-KR" dirty="0">
                <a:solidFill>
                  <a:schemeClr val="tx1"/>
                </a:solidFill>
              </a:rPr>
              <a:t> PL/SQL </a:t>
            </a:r>
            <a:r>
              <a:rPr lang="ko-KR" altLang="ko-KR" dirty="0">
                <a:solidFill>
                  <a:schemeClr val="tx1"/>
                </a:solidFill>
              </a:rPr>
              <a:t>블록이 실행됩니다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데이터베이스 내에 오브젝트로서 저장되어 관리됩니다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그리고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자체는 사용자가 지정해서 실행을 할 수 없으며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오직</a:t>
            </a:r>
            <a:r>
              <a:rPr lang="en-US" altLang="ko-KR" dirty="0">
                <a:solidFill>
                  <a:schemeClr val="tx1"/>
                </a:solidFill>
              </a:rPr>
              <a:t> TRIGGER </a:t>
            </a:r>
            <a:r>
              <a:rPr lang="ko-KR" altLang="ko-KR" dirty="0">
                <a:solidFill>
                  <a:schemeClr val="tx1"/>
                </a:solidFill>
              </a:rPr>
              <a:t>생성시 정의한 특정 사건</a:t>
            </a:r>
            <a:r>
              <a:rPr lang="en-US" altLang="ko-KR" dirty="0">
                <a:solidFill>
                  <a:schemeClr val="tx1"/>
                </a:solidFill>
              </a:rPr>
              <a:t>(Event)</a:t>
            </a:r>
            <a:r>
              <a:rPr lang="ko-KR" altLang="ko-KR" dirty="0">
                <a:solidFill>
                  <a:schemeClr val="tx1"/>
                </a:solidFill>
              </a:rPr>
              <a:t>에 의해서만 묵시적인 자동실행</a:t>
            </a:r>
            <a:r>
              <a:rPr lang="en-US" altLang="ko-KR" dirty="0">
                <a:solidFill>
                  <a:schemeClr val="tx1"/>
                </a:solidFill>
              </a:rPr>
              <a:t>(Fire)</a:t>
            </a:r>
            <a:r>
              <a:rPr lang="ko-KR" altLang="ko-KR" dirty="0">
                <a:solidFill>
                  <a:schemeClr val="tx1"/>
                </a:solidFill>
              </a:rPr>
              <a:t>이 이루어집니다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를 생성하려면</a:t>
            </a:r>
            <a:r>
              <a:rPr lang="en-US" altLang="ko-KR" dirty="0">
                <a:solidFill>
                  <a:schemeClr val="tx1"/>
                </a:solidFill>
              </a:rPr>
              <a:t> CREATE TRIGGER, </a:t>
            </a:r>
            <a:r>
              <a:rPr lang="ko-KR" altLang="ko-KR" dirty="0">
                <a:solidFill>
                  <a:schemeClr val="tx1"/>
                </a:solidFill>
              </a:rPr>
              <a:t>수정하려면</a:t>
            </a:r>
            <a:r>
              <a:rPr lang="en-US" altLang="ko-KR" dirty="0">
                <a:solidFill>
                  <a:schemeClr val="tx1"/>
                </a:solidFill>
              </a:rPr>
              <a:t> ALTER TRIGGER, </a:t>
            </a:r>
            <a:r>
              <a:rPr lang="ko-KR" altLang="ko-KR" dirty="0">
                <a:solidFill>
                  <a:schemeClr val="tx1"/>
                </a:solidFill>
              </a:rPr>
              <a:t>삭제하려면</a:t>
            </a:r>
            <a:r>
              <a:rPr lang="en-US" altLang="ko-KR" dirty="0">
                <a:solidFill>
                  <a:schemeClr val="tx1"/>
                </a:solidFill>
              </a:rPr>
              <a:t> DROP TRIGGER </a:t>
            </a:r>
            <a:r>
              <a:rPr lang="ko-KR" altLang="ko-KR" dirty="0">
                <a:solidFill>
                  <a:schemeClr val="tx1"/>
                </a:solidFill>
              </a:rPr>
              <a:t>의 권한이 필요합니다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또한</a:t>
            </a:r>
            <a:r>
              <a:rPr lang="en-US" altLang="ko-KR" dirty="0">
                <a:solidFill>
                  <a:schemeClr val="tx1"/>
                </a:solidFill>
              </a:rPr>
              <a:t> DATABASE </a:t>
            </a:r>
            <a:r>
              <a:rPr lang="ko-KR" altLang="ko-KR" dirty="0">
                <a:solidFill>
                  <a:schemeClr val="tx1"/>
                </a:solidFill>
              </a:rPr>
              <a:t>전체의</a:t>
            </a:r>
            <a:r>
              <a:rPr lang="en-US" altLang="ko-KR" dirty="0">
                <a:solidFill>
                  <a:schemeClr val="tx1"/>
                </a:solidFill>
              </a:rPr>
              <a:t> TRIGGER </a:t>
            </a:r>
            <a:r>
              <a:rPr lang="ko-KR" altLang="ko-KR" dirty="0">
                <a:solidFill>
                  <a:schemeClr val="tx1"/>
                </a:solidFill>
              </a:rPr>
              <a:t>조작은 </a:t>
            </a:r>
            <a:r>
              <a:rPr lang="en-US" altLang="ko-KR" dirty="0">
                <a:solidFill>
                  <a:schemeClr val="tx1"/>
                </a:solidFill>
              </a:rPr>
              <a:t>ADMINISTER DATABASE TRIGGER </a:t>
            </a:r>
            <a:r>
              <a:rPr lang="ko-KR" altLang="ko-KR" dirty="0">
                <a:solidFill>
                  <a:schemeClr val="tx1"/>
                </a:solidFill>
              </a:rPr>
              <a:t>시스템 권한이 필요합니다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에 대한 정보는 </a:t>
            </a:r>
            <a:r>
              <a:rPr lang="en-US" altLang="ko-KR" dirty="0">
                <a:solidFill>
                  <a:schemeClr val="tx1"/>
                </a:solidFill>
              </a:rPr>
              <a:t>USER_OBJECTS, USER_TRIGGERS, USER_ERRORS </a:t>
            </a:r>
            <a:r>
              <a:rPr lang="ko-KR" altLang="ko-KR" dirty="0" err="1">
                <a:solidFill>
                  <a:schemeClr val="tx1"/>
                </a:solidFill>
              </a:rPr>
              <a:t>딕셔너리들을</a:t>
            </a:r>
            <a:r>
              <a:rPr lang="ko-KR" altLang="ko-KR" dirty="0">
                <a:solidFill>
                  <a:schemeClr val="tx1"/>
                </a:solidFill>
              </a:rPr>
              <a:t> 조회하면 알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를 이루는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몸체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 err="1">
                <a:solidFill>
                  <a:schemeClr val="tx1"/>
                </a:solidFill>
              </a:rPr>
              <a:t>실행부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에 </a:t>
            </a:r>
            <a:r>
              <a:rPr lang="en-US" altLang="ko-KR" dirty="0">
                <a:solidFill>
                  <a:schemeClr val="tx1"/>
                </a:solidFill>
              </a:rPr>
              <a:t>TCL </a:t>
            </a:r>
            <a:r>
              <a:rPr lang="ko-KR" altLang="ko-KR" dirty="0">
                <a:solidFill>
                  <a:schemeClr val="tx1"/>
                </a:solidFill>
              </a:rPr>
              <a:t>명령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즉 </a:t>
            </a:r>
            <a:r>
              <a:rPr lang="en-US" altLang="ko-KR" dirty="0">
                <a:solidFill>
                  <a:schemeClr val="tx1"/>
                </a:solidFill>
              </a:rPr>
              <a:t>COMMIT, ROLLBACK, SAVEPOINT </a:t>
            </a:r>
            <a:r>
              <a:rPr lang="ko-KR" altLang="ko-KR" dirty="0">
                <a:solidFill>
                  <a:schemeClr val="tx1"/>
                </a:solidFill>
              </a:rPr>
              <a:t>명령이 포함될 수 없다는 점도 꼭 기억하셔야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2755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48245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TRIGGER </a:t>
            </a:r>
            <a:r>
              <a:rPr lang="ko-KR" altLang="ko-KR" b="1" dirty="0">
                <a:solidFill>
                  <a:schemeClr val="tx1"/>
                </a:solidFill>
              </a:rPr>
              <a:t>유형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772816"/>
            <a:ext cx="8136904" cy="367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(1) </a:t>
            </a:r>
            <a:r>
              <a:rPr lang="ko-KR" altLang="ko-KR" b="1" dirty="0">
                <a:solidFill>
                  <a:schemeClr val="tx1"/>
                </a:solidFill>
              </a:rPr>
              <a:t>단순 </a:t>
            </a:r>
            <a:r>
              <a:rPr lang="en-US" altLang="ko-KR" b="1" dirty="0">
                <a:solidFill>
                  <a:schemeClr val="tx1"/>
                </a:solidFill>
              </a:rPr>
              <a:t>DML TRIGGER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BEFORE TRIGGER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>
                <a:solidFill>
                  <a:schemeClr val="tx1"/>
                </a:solidFill>
              </a:rPr>
              <a:t>테이블에서 </a:t>
            </a:r>
            <a:r>
              <a:rPr lang="en-US" altLang="ko-KR" b="1" dirty="0">
                <a:solidFill>
                  <a:schemeClr val="tx1"/>
                </a:solidFill>
              </a:rPr>
              <a:t>DML </a:t>
            </a:r>
            <a:r>
              <a:rPr lang="ko-KR" altLang="ko-KR" dirty="0">
                <a:solidFill>
                  <a:schemeClr val="tx1"/>
                </a:solidFill>
              </a:rPr>
              <a:t>이벤트를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하기 전에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본문을 실행합니다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AFTER TRIGGER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테이블에서 </a:t>
            </a:r>
            <a:r>
              <a:rPr lang="en-US" altLang="ko-KR" b="1" dirty="0">
                <a:solidFill>
                  <a:schemeClr val="tx1"/>
                </a:solidFill>
              </a:rPr>
              <a:t>DML </a:t>
            </a:r>
            <a:r>
              <a:rPr lang="ko-KR" altLang="ko-KR" dirty="0">
                <a:solidFill>
                  <a:schemeClr val="tx1"/>
                </a:solidFill>
              </a:rPr>
              <a:t>이벤트를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한 후에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본문을 실행합니다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INSTEAD OF TRIGGER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문 대신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본문을 실행하며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다른 방법으로는 수정이 불가능한 </a:t>
            </a:r>
            <a:r>
              <a:rPr lang="ko-KR" altLang="ko-KR" dirty="0" err="1">
                <a:solidFill>
                  <a:schemeClr val="tx1"/>
                </a:solidFill>
              </a:rPr>
              <a:t>뷰에</a:t>
            </a:r>
            <a:r>
              <a:rPr lang="ko-KR" altLang="ko-KR" dirty="0">
                <a:solidFill>
                  <a:schemeClr val="tx1"/>
                </a:solidFill>
              </a:rPr>
              <a:t> 사용됩니다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89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96752"/>
            <a:ext cx="8280920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ko-KR" b="1" dirty="0">
                <a:solidFill>
                  <a:schemeClr val="tx1"/>
                </a:solidFill>
              </a:rPr>
              <a:t>문장</a:t>
            </a:r>
            <a:r>
              <a:rPr lang="en-US" altLang="ko-KR" b="1" dirty="0">
                <a:solidFill>
                  <a:schemeClr val="tx1"/>
                </a:solidFill>
              </a:rPr>
              <a:t> TRIGGER</a:t>
            </a:r>
            <a:r>
              <a:rPr lang="en-US" altLang="ko-KR" dirty="0">
                <a:solidFill>
                  <a:schemeClr val="tx1"/>
                </a:solidFill>
              </a:rPr>
              <a:t> / </a:t>
            </a:r>
            <a:r>
              <a:rPr lang="ko-KR" altLang="ko-KR" b="1" dirty="0">
                <a:solidFill>
                  <a:schemeClr val="tx1"/>
                </a:solidFill>
              </a:rPr>
              <a:t>행</a:t>
            </a:r>
            <a:r>
              <a:rPr lang="en-US" altLang="ko-KR" b="1" dirty="0">
                <a:solidFill>
                  <a:schemeClr val="tx1"/>
                </a:solidFill>
              </a:rPr>
              <a:t> TRIGGER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b="1" dirty="0">
                <a:solidFill>
                  <a:schemeClr val="tx1"/>
                </a:solidFill>
              </a:rPr>
              <a:t>문장 </a:t>
            </a:r>
            <a:r>
              <a:rPr lang="en-US" altLang="ko-KR" b="1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영향을 받는 행이 전혀 없더라도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가 한 번은 실행됩니다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문장</a:t>
            </a:r>
            <a:r>
              <a:rPr lang="en-US" altLang="ko-KR" dirty="0">
                <a:solidFill>
                  <a:schemeClr val="tx1"/>
                </a:solidFill>
              </a:rPr>
              <a:t> TRIGGER</a:t>
            </a:r>
            <a:r>
              <a:rPr lang="ko-KR" altLang="ko-KR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작업이 영향을 받는 행의 데이터 또는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이벤트 자체에서 제공하는 데이터에 종속되지 않은 경우에 유용합니다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b="1" dirty="0">
                <a:solidFill>
                  <a:schemeClr val="tx1"/>
                </a:solidFill>
              </a:rPr>
              <a:t>행 </a:t>
            </a:r>
            <a:r>
              <a:rPr lang="en-US" altLang="ko-KR" b="1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테이블이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이벤트의 영향을 받을 때마다 실행되고</a:t>
            </a:r>
            <a:r>
              <a:rPr lang="en-US" altLang="ko-KR" dirty="0">
                <a:solidFill>
                  <a:schemeClr val="tx1"/>
                </a:solidFill>
              </a:rPr>
              <a:t>, TRIGGER </a:t>
            </a:r>
            <a:r>
              <a:rPr lang="ko-KR" altLang="ko-KR" dirty="0">
                <a:solidFill>
                  <a:schemeClr val="tx1"/>
                </a:solidFill>
              </a:rPr>
              <a:t>이벤트의 영향을 받는 행이 없을 경우에는 실행되지 않습니다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행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영향을 받는 행의 데이터나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이벤트 자체에서 제공하는 데이터에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작업이 종속될 경우에 유용합니다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>
                <a:solidFill>
                  <a:schemeClr val="tx1"/>
                </a:solidFill>
              </a:rPr>
              <a:t>행</a:t>
            </a:r>
            <a:r>
              <a:rPr lang="en-US" altLang="ko-KR" dirty="0">
                <a:solidFill>
                  <a:schemeClr val="tx1"/>
                </a:solidFill>
              </a:rPr>
              <a:t> TRIGGER </a:t>
            </a:r>
            <a:r>
              <a:rPr lang="ko-KR" altLang="ko-KR" dirty="0">
                <a:solidFill>
                  <a:schemeClr val="tx1"/>
                </a:solidFill>
              </a:rPr>
              <a:t>로 생성하려면</a:t>
            </a:r>
            <a:r>
              <a:rPr lang="en-US" altLang="ko-KR" dirty="0">
                <a:solidFill>
                  <a:schemeClr val="tx1"/>
                </a:solidFill>
              </a:rPr>
              <a:t> FOR EACH ROW </a:t>
            </a:r>
            <a:r>
              <a:rPr lang="ko-KR" altLang="ko-KR" dirty="0">
                <a:solidFill>
                  <a:schemeClr val="tx1"/>
                </a:solidFill>
              </a:rPr>
              <a:t>라는 구절을 사용하면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5424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51125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(2) </a:t>
            </a:r>
            <a:r>
              <a:rPr lang="ko-KR" altLang="ko-KR" b="1" dirty="0">
                <a:solidFill>
                  <a:schemeClr val="tx1"/>
                </a:solidFill>
              </a:rPr>
              <a:t>혼합 </a:t>
            </a:r>
            <a:r>
              <a:rPr lang="en-US" altLang="ko-KR" b="1" dirty="0">
                <a:solidFill>
                  <a:schemeClr val="tx1"/>
                </a:solidFill>
              </a:rPr>
              <a:t>TRIGGER (11g </a:t>
            </a:r>
            <a:r>
              <a:rPr lang="ko-KR" altLang="ko-KR" b="1" dirty="0">
                <a:solidFill>
                  <a:schemeClr val="tx1"/>
                </a:solidFill>
              </a:rPr>
              <a:t>부터 추가됨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700808"/>
            <a:ext cx="856895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혼합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여러 가지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를 하나로 만든 것으로 마치</a:t>
            </a:r>
            <a:r>
              <a:rPr lang="en-US" altLang="ko-KR" dirty="0">
                <a:solidFill>
                  <a:schemeClr val="tx1"/>
                </a:solidFill>
              </a:rPr>
              <a:t> PL/SQL </a:t>
            </a:r>
            <a:r>
              <a:rPr lang="ko-KR" altLang="ko-KR" dirty="0">
                <a:solidFill>
                  <a:schemeClr val="tx1"/>
                </a:solidFill>
              </a:rPr>
              <a:t>의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패키지와 비슷한 개념입니다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2420888"/>
            <a:ext cx="8568952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dirty="0">
                <a:solidFill>
                  <a:schemeClr val="tx1"/>
                </a:solidFill>
              </a:rPr>
              <a:t>1.  </a:t>
            </a:r>
            <a:r>
              <a:rPr lang="ko-KR" altLang="ko-KR" dirty="0">
                <a:solidFill>
                  <a:schemeClr val="tx1"/>
                </a:solidFill>
              </a:rPr>
              <a:t>혼합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</a:t>
            </a:r>
            <a:r>
              <a:rPr lang="en-US" altLang="ko-KR" b="1" dirty="0">
                <a:solidFill>
                  <a:schemeClr val="tx1"/>
                </a:solidFill>
              </a:rPr>
              <a:t>DML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여야 하며 테이블이나 뷰에 정의해야 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2.  </a:t>
            </a:r>
            <a:r>
              <a:rPr lang="ko-KR" altLang="ko-KR" dirty="0">
                <a:solidFill>
                  <a:schemeClr val="tx1"/>
                </a:solidFill>
              </a:rPr>
              <a:t>혼합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의 본문은 </a:t>
            </a:r>
            <a:r>
              <a:rPr lang="en-US" altLang="ko-KR" b="1" dirty="0">
                <a:solidFill>
                  <a:schemeClr val="tx1"/>
                </a:solidFill>
              </a:rPr>
              <a:t>PL/SQL</a:t>
            </a:r>
            <a:r>
              <a:rPr lang="ko-KR" altLang="ko-KR" dirty="0">
                <a:solidFill>
                  <a:schemeClr val="tx1"/>
                </a:solidFill>
              </a:rPr>
              <a:t>에서 작성한 혼합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블록이어야 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marL="342900" indent="-342900" latinLnBrk="0">
              <a:buAutoNum type="arabicPeriod" startAt="3"/>
            </a:pPr>
            <a:r>
              <a:rPr lang="ko-KR" altLang="ko-KR" dirty="0">
                <a:solidFill>
                  <a:schemeClr val="tx1"/>
                </a:solidFill>
              </a:rPr>
              <a:t>혼합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본문에는 초기화 블록이 포함될 수 없으므로 예외 섹션이 있을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latinLnBrk="0"/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ko-KR" dirty="0">
                <a:solidFill>
                  <a:schemeClr val="tx1"/>
                </a:solidFill>
              </a:rPr>
              <a:t>수 없습니다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4.  </a:t>
            </a:r>
            <a:r>
              <a:rPr lang="ko-KR" altLang="ko-KR" dirty="0">
                <a:solidFill>
                  <a:schemeClr val="tx1"/>
                </a:solidFill>
              </a:rPr>
              <a:t>한 섹션에서 발생하는 예외는 해당 섹션에서 처리되어야 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ko-KR" dirty="0">
                <a:solidFill>
                  <a:schemeClr val="tx1"/>
                </a:solidFill>
              </a:rPr>
              <a:t>다른 섹션에서 처리하도록 권한을 이전할 수 없습니다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marL="342900" indent="-342900" latinLnBrk="0">
              <a:buAutoNum type="arabicPeriod" startAt="5"/>
            </a:pPr>
            <a:r>
              <a:rPr lang="en-US" altLang="ko-KR" b="1" dirty="0">
                <a:solidFill>
                  <a:schemeClr val="tx1"/>
                </a:solidFill>
              </a:rPr>
              <a:t>:OLD </a:t>
            </a:r>
            <a:r>
              <a:rPr lang="ko-KR" altLang="ko-KR" dirty="0">
                <a:solidFill>
                  <a:schemeClr val="tx1"/>
                </a:solidFill>
              </a:rPr>
              <a:t>및 </a:t>
            </a:r>
            <a:r>
              <a:rPr lang="en-US" altLang="ko-KR" b="1" dirty="0">
                <a:solidFill>
                  <a:schemeClr val="tx1"/>
                </a:solidFill>
              </a:rPr>
              <a:t>:NEW</a:t>
            </a:r>
            <a:r>
              <a:rPr lang="ko-KR" altLang="ko-KR" dirty="0">
                <a:solidFill>
                  <a:schemeClr val="tx1"/>
                </a:solidFill>
              </a:rPr>
              <a:t>는 선언</a:t>
            </a:r>
            <a:r>
              <a:rPr lang="en-US" altLang="ko-KR" b="1" dirty="0">
                <a:solidFill>
                  <a:schemeClr val="tx1"/>
                </a:solidFill>
              </a:rPr>
              <a:t>, BEFORE STATEMENT </a:t>
            </a:r>
            <a:r>
              <a:rPr lang="ko-KR" altLang="ko-KR" dirty="0">
                <a:solidFill>
                  <a:schemeClr val="tx1"/>
                </a:solidFill>
              </a:rPr>
              <a:t>또는 </a:t>
            </a:r>
            <a:r>
              <a:rPr lang="en-US" altLang="ko-KR" b="1" dirty="0">
                <a:solidFill>
                  <a:schemeClr val="tx1"/>
                </a:solidFill>
              </a:rPr>
              <a:t>AFTER STATEMENT  </a:t>
            </a:r>
          </a:p>
          <a:p>
            <a:pPr marL="342900" indent="-342900" latinLnBrk="0"/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ko-KR" dirty="0">
                <a:solidFill>
                  <a:schemeClr val="tx1"/>
                </a:solidFill>
              </a:rPr>
              <a:t>섹션에 나타날 수 없습니다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6.  </a:t>
            </a:r>
            <a:r>
              <a:rPr lang="en-US" altLang="ko-KR" b="1" dirty="0">
                <a:solidFill>
                  <a:schemeClr val="tx1"/>
                </a:solidFill>
              </a:rPr>
              <a:t>BEFORE EACH ROW </a:t>
            </a:r>
            <a:r>
              <a:rPr lang="ko-KR" altLang="ko-KR" dirty="0">
                <a:solidFill>
                  <a:schemeClr val="tx1"/>
                </a:solidFill>
              </a:rPr>
              <a:t>섹션만 </a:t>
            </a:r>
            <a:r>
              <a:rPr lang="en-US" altLang="ko-KR" b="1" dirty="0">
                <a:solidFill>
                  <a:schemeClr val="tx1"/>
                </a:solidFill>
              </a:rPr>
              <a:t>:NEW </a:t>
            </a:r>
            <a:r>
              <a:rPr lang="ko-KR" altLang="ko-KR" dirty="0">
                <a:solidFill>
                  <a:schemeClr val="tx1"/>
                </a:solidFill>
              </a:rPr>
              <a:t>값을 변경할 수 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marL="342900" indent="-342900" latinLnBrk="0">
              <a:buAutoNum type="arabicPeriod" startAt="7"/>
            </a:pPr>
            <a:r>
              <a:rPr lang="en-US" altLang="ko-KR" b="1" dirty="0">
                <a:solidFill>
                  <a:schemeClr val="tx1"/>
                </a:solidFill>
              </a:rPr>
              <a:t>FOLLOWS </a:t>
            </a:r>
            <a:r>
              <a:rPr lang="ko-KR" altLang="ko-KR" dirty="0">
                <a:solidFill>
                  <a:schemeClr val="tx1"/>
                </a:solidFill>
              </a:rPr>
              <a:t>절을 사용하지 않으면 혼합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의 실행 순서가 일정하지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latinLnBrk="0"/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ko-KR" dirty="0">
                <a:solidFill>
                  <a:schemeClr val="tx1"/>
                </a:solidFill>
              </a:rPr>
              <a:t>않습니다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147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396044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(3) DML</a:t>
            </a:r>
            <a:r>
              <a:rPr lang="ko-KR" altLang="ko-KR" b="1" dirty="0">
                <a:solidFill>
                  <a:schemeClr val="tx1"/>
                </a:solidFill>
              </a:rPr>
              <a:t>이 아닌 </a:t>
            </a:r>
            <a:r>
              <a:rPr lang="en-US" altLang="ko-KR" b="1" dirty="0">
                <a:solidFill>
                  <a:schemeClr val="tx1"/>
                </a:solidFill>
              </a:rPr>
              <a:t>TRIGGER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628800"/>
            <a:ext cx="8496944" cy="446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500" b="1" dirty="0">
                <a:solidFill>
                  <a:schemeClr val="tx1"/>
                </a:solidFill>
              </a:rPr>
              <a:t>- DDL </a:t>
            </a:r>
            <a:r>
              <a:rPr lang="ko-KR" altLang="ko-KR" sz="1500" b="1" dirty="0">
                <a:solidFill>
                  <a:schemeClr val="tx1"/>
                </a:solidFill>
              </a:rPr>
              <a:t>이벤트 </a:t>
            </a:r>
            <a:r>
              <a:rPr lang="en-US" altLang="ko-KR" sz="1500" b="1" dirty="0">
                <a:solidFill>
                  <a:schemeClr val="tx1"/>
                </a:solidFill>
              </a:rPr>
              <a:t>TRIGGER</a:t>
            </a:r>
            <a:endParaRPr lang="ko-KR" altLang="ko-KR" sz="1500" b="1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DML TRIGGER</a:t>
            </a:r>
            <a:r>
              <a:rPr lang="ko-KR" altLang="ko-KR" sz="1500" dirty="0">
                <a:solidFill>
                  <a:schemeClr val="tx1"/>
                </a:solidFill>
              </a:rPr>
              <a:t>와 거의 동일하지만</a:t>
            </a:r>
            <a:r>
              <a:rPr lang="en-US" altLang="ko-KR" sz="1500" dirty="0">
                <a:solidFill>
                  <a:schemeClr val="tx1"/>
                </a:solidFill>
              </a:rPr>
              <a:t> TRIGGER </a:t>
            </a:r>
            <a:r>
              <a:rPr lang="ko-KR" altLang="ko-KR" sz="1500" dirty="0">
                <a:solidFill>
                  <a:schemeClr val="tx1"/>
                </a:solidFill>
              </a:rPr>
              <a:t>를 활용하여</a:t>
            </a:r>
            <a:r>
              <a:rPr lang="en-US" altLang="ko-KR" sz="1500" dirty="0">
                <a:solidFill>
                  <a:schemeClr val="tx1"/>
                </a:solidFill>
              </a:rPr>
              <a:t> DDL </a:t>
            </a:r>
            <a:r>
              <a:rPr lang="ko-KR" altLang="ko-KR" sz="1500" dirty="0">
                <a:solidFill>
                  <a:schemeClr val="tx1"/>
                </a:solidFill>
              </a:rPr>
              <a:t>작업을 하는 것만 다릅니다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– </a:t>
            </a:r>
            <a:r>
              <a:rPr lang="ko-KR" altLang="ko-KR" sz="1500" b="1" dirty="0">
                <a:solidFill>
                  <a:schemeClr val="tx1"/>
                </a:solidFill>
              </a:rPr>
              <a:t>데이터베이스 이벤트 </a:t>
            </a:r>
            <a:r>
              <a:rPr lang="en-US" altLang="ko-KR" sz="1500" b="1" dirty="0">
                <a:solidFill>
                  <a:schemeClr val="tx1"/>
                </a:solidFill>
              </a:rPr>
              <a:t>TRIGGER</a:t>
            </a:r>
            <a:endParaRPr lang="ko-KR" altLang="ko-KR" sz="1500" b="1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ko-KR" altLang="ko-KR" sz="1500" dirty="0">
                <a:solidFill>
                  <a:schemeClr val="tx1"/>
                </a:solidFill>
              </a:rPr>
              <a:t>데이터베이스 이벤트 </a:t>
            </a:r>
            <a:r>
              <a:rPr lang="en-US" altLang="ko-KR" sz="1500" dirty="0">
                <a:solidFill>
                  <a:schemeClr val="tx1"/>
                </a:solidFill>
              </a:rPr>
              <a:t>TRIGGER</a:t>
            </a:r>
            <a:r>
              <a:rPr lang="ko-KR" altLang="ko-KR" sz="1500" dirty="0">
                <a:solidFill>
                  <a:schemeClr val="tx1"/>
                </a:solidFill>
              </a:rPr>
              <a:t>란 데이터베이스 내에서 생기는 일들을 관리하기 위해서 생성하는 </a:t>
            </a:r>
            <a:r>
              <a:rPr lang="en-US" altLang="ko-KR" sz="1500" dirty="0">
                <a:solidFill>
                  <a:schemeClr val="tx1"/>
                </a:solidFill>
              </a:rPr>
              <a:t>TRIGGER </a:t>
            </a:r>
            <a:r>
              <a:rPr lang="ko-KR" altLang="ko-KR" sz="1500" dirty="0">
                <a:solidFill>
                  <a:schemeClr val="tx1"/>
                </a:solidFill>
              </a:rPr>
              <a:t>입니다</a:t>
            </a:r>
            <a:r>
              <a:rPr lang="en-US" altLang="ko-KR" sz="1500" dirty="0">
                <a:solidFill>
                  <a:schemeClr val="tx1"/>
                </a:solidFill>
              </a:rPr>
              <a:t>. </a:t>
            </a:r>
            <a:r>
              <a:rPr lang="ko-KR" altLang="ko-KR" sz="1500" dirty="0">
                <a:solidFill>
                  <a:schemeClr val="tx1"/>
                </a:solidFill>
              </a:rPr>
              <a:t>사용자 관련 이벤트가 있고 시스템 관련 이벤트가 있으며 아래와 같습니다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b="1" dirty="0">
                <a:solidFill>
                  <a:schemeClr val="tx1"/>
                </a:solidFill>
              </a:rPr>
              <a:t>- </a:t>
            </a:r>
            <a:r>
              <a:rPr lang="ko-KR" altLang="ko-KR" sz="1500" b="1" dirty="0">
                <a:solidFill>
                  <a:schemeClr val="tx1"/>
                </a:solidFill>
              </a:rPr>
              <a:t>유저 이벤트 </a:t>
            </a:r>
            <a:r>
              <a:rPr lang="en-US" altLang="ko-KR" sz="1500" b="1" dirty="0">
                <a:solidFill>
                  <a:schemeClr val="tx1"/>
                </a:solidFill>
              </a:rPr>
              <a:t>TRIGGER: 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 - </a:t>
            </a:r>
            <a:r>
              <a:rPr lang="ko-KR" altLang="ko-KR" sz="1500" dirty="0">
                <a:solidFill>
                  <a:schemeClr val="tx1"/>
                </a:solidFill>
              </a:rPr>
              <a:t>사용자가 발생시키는 작업에 </a:t>
            </a:r>
            <a:r>
              <a:rPr lang="en-US" altLang="ko-KR" sz="1500" dirty="0">
                <a:solidFill>
                  <a:schemeClr val="tx1"/>
                </a:solidFill>
              </a:rPr>
              <a:t>TRIGGER</a:t>
            </a:r>
            <a:r>
              <a:rPr lang="ko-KR" altLang="ko-KR" sz="1500" dirty="0">
                <a:solidFill>
                  <a:schemeClr val="tx1"/>
                </a:solidFill>
              </a:rPr>
              <a:t>를 생성합니다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 - CREATE, ALTER </a:t>
            </a:r>
            <a:r>
              <a:rPr lang="ko-KR" altLang="ko-KR" sz="1500" dirty="0">
                <a:solidFill>
                  <a:schemeClr val="tx1"/>
                </a:solidFill>
              </a:rPr>
              <a:t>또는 </a:t>
            </a:r>
            <a:r>
              <a:rPr lang="en-US" altLang="ko-KR" sz="1500" dirty="0">
                <a:solidFill>
                  <a:schemeClr val="tx1"/>
                </a:solidFill>
              </a:rPr>
              <a:t>DROP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 -  </a:t>
            </a:r>
            <a:r>
              <a:rPr lang="ko-KR" altLang="ko-KR" sz="1500" dirty="0">
                <a:solidFill>
                  <a:schemeClr val="tx1"/>
                </a:solidFill>
              </a:rPr>
              <a:t>로그온 또는 로그오프</a:t>
            </a: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b="1" dirty="0">
                <a:solidFill>
                  <a:schemeClr val="tx1"/>
                </a:solidFill>
              </a:rPr>
              <a:t>- </a:t>
            </a:r>
            <a:r>
              <a:rPr lang="ko-KR" altLang="ko-KR" sz="1500" b="1" dirty="0">
                <a:solidFill>
                  <a:schemeClr val="tx1"/>
                </a:solidFill>
              </a:rPr>
              <a:t>데이터베이스 또는 시스템 이벤트 </a:t>
            </a:r>
            <a:r>
              <a:rPr lang="en-US" altLang="ko-KR" sz="1500" b="1" dirty="0">
                <a:solidFill>
                  <a:schemeClr val="tx1"/>
                </a:solidFill>
              </a:rPr>
              <a:t>TRIGGER: 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 - </a:t>
            </a:r>
            <a:r>
              <a:rPr lang="ko-KR" altLang="ko-KR" sz="1500" dirty="0">
                <a:solidFill>
                  <a:schemeClr val="tx1"/>
                </a:solidFill>
              </a:rPr>
              <a:t>데이터베이스 전체에 영향을 주는 작업에 </a:t>
            </a:r>
            <a:r>
              <a:rPr lang="en-US" altLang="ko-KR" sz="1500" dirty="0">
                <a:solidFill>
                  <a:schemeClr val="tx1"/>
                </a:solidFill>
              </a:rPr>
              <a:t>TRIGGER</a:t>
            </a:r>
            <a:r>
              <a:rPr lang="ko-KR" altLang="ko-KR" sz="1500" dirty="0">
                <a:solidFill>
                  <a:schemeClr val="tx1"/>
                </a:solidFill>
              </a:rPr>
              <a:t>를 생성합니다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 - </a:t>
            </a:r>
            <a:r>
              <a:rPr lang="ko-KR" altLang="ko-KR" sz="1500" dirty="0">
                <a:solidFill>
                  <a:schemeClr val="tx1"/>
                </a:solidFill>
              </a:rPr>
              <a:t>데이터베이스 종료 또는 시작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- </a:t>
            </a:r>
            <a:r>
              <a:rPr lang="ko-KR" altLang="ko-KR" sz="1500" dirty="0">
                <a:solidFill>
                  <a:schemeClr val="tx1"/>
                </a:solidFill>
              </a:rPr>
              <a:t>발생한 특정 오류 </a:t>
            </a:r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ko-KR" altLang="ko-KR" sz="1500" dirty="0">
                <a:solidFill>
                  <a:schemeClr val="tx1"/>
                </a:solidFill>
              </a:rPr>
              <a:t>또는 임의의 오류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2873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460851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TRIGGER </a:t>
            </a:r>
            <a:r>
              <a:rPr lang="ko-KR" altLang="ko-KR" b="1" dirty="0">
                <a:solidFill>
                  <a:schemeClr val="tx1"/>
                </a:solidFill>
              </a:rPr>
              <a:t>생성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97281" name="AutoShape 1"/>
          <p:cNvSpPr>
            <a:spLocks noChangeArrowheads="1"/>
          </p:cNvSpPr>
          <p:nvPr/>
        </p:nvSpPr>
        <p:spPr bwMode="auto">
          <a:xfrm>
            <a:off x="611560" y="1772816"/>
            <a:ext cx="6624736" cy="302433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TRIGGER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trigger_name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timing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event1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 OR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event2 OR event3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ON {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table_name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|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view_name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|SCHEMA|DATABASE}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[REFERENCING OLD AS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old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| NEW AS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new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[FOR EACH ROW [WHEN ( condition ) ] 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trigger_body</a:t>
            </a:r>
            <a:endParaRPr kumimoji="1" lang="en-US" altLang="ko-KR" sz="16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7826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1268760"/>
            <a:ext cx="8352928" cy="48245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5) TRIGGER </a:t>
            </a:r>
            <a:r>
              <a:rPr lang="ko-KR" altLang="ko-KR" b="1" dirty="0">
                <a:solidFill>
                  <a:schemeClr val="tx1"/>
                </a:solidFill>
              </a:rPr>
              <a:t>관리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활성화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ko-KR" b="1" dirty="0">
                <a:solidFill>
                  <a:schemeClr val="tx1"/>
                </a:solidFill>
              </a:rPr>
              <a:t>비활성화 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ALTER TRIGGER </a:t>
            </a:r>
            <a:r>
              <a:rPr lang="en-US" altLang="ko-KR" i="1" dirty="0" err="1">
                <a:solidFill>
                  <a:schemeClr val="tx1"/>
                </a:solidFill>
              </a:rPr>
              <a:t>trigger_name</a:t>
            </a:r>
            <a:r>
              <a:rPr lang="en-US" altLang="ko-KR" i="1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DISABLE | ENABLE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특정 테이블에 속한 </a:t>
            </a:r>
            <a:r>
              <a:rPr lang="en-US" altLang="ko-KR" b="1" dirty="0">
                <a:solidFill>
                  <a:schemeClr val="tx1"/>
                </a:solidFill>
              </a:rPr>
              <a:t>TRIGGER</a:t>
            </a:r>
            <a:r>
              <a:rPr lang="ko-KR" altLang="ko-KR" b="1" dirty="0">
                <a:solidFill>
                  <a:schemeClr val="tx1"/>
                </a:solidFill>
              </a:rPr>
              <a:t>의 활성화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ko-KR" b="1" dirty="0">
                <a:solidFill>
                  <a:schemeClr val="tx1"/>
                </a:solidFill>
              </a:rPr>
              <a:t>비활성화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ALTER TABLE </a:t>
            </a:r>
            <a:r>
              <a:rPr lang="en-US" altLang="ko-KR" i="1" dirty="0" err="1">
                <a:solidFill>
                  <a:schemeClr val="tx1"/>
                </a:solidFill>
              </a:rPr>
              <a:t>table_name</a:t>
            </a:r>
            <a:r>
              <a:rPr lang="en-US" altLang="ko-KR" i="1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DISABLE | ENABLE ALL TRIGGERS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en-US" altLang="ko-KR" b="1" dirty="0">
                <a:solidFill>
                  <a:schemeClr val="tx1"/>
                </a:solidFill>
              </a:rPr>
              <a:t>TRIGGER </a:t>
            </a:r>
            <a:r>
              <a:rPr lang="ko-KR" altLang="ko-KR" b="1" dirty="0">
                <a:solidFill>
                  <a:schemeClr val="tx1"/>
                </a:solidFill>
              </a:rPr>
              <a:t>수정 후 다시 </a:t>
            </a:r>
            <a:r>
              <a:rPr lang="ko-KR" altLang="ko-KR" b="1" dirty="0" err="1">
                <a:solidFill>
                  <a:schemeClr val="tx1"/>
                </a:solidFill>
              </a:rPr>
              <a:t>컴파일하기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ALTER TRIGGER </a:t>
            </a:r>
            <a:r>
              <a:rPr lang="en-US" altLang="ko-KR" i="1" dirty="0" err="1">
                <a:solidFill>
                  <a:schemeClr val="tx1"/>
                </a:solidFill>
              </a:rPr>
              <a:t>trigger_name</a:t>
            </a:r>
            <a:r>
              <a:rPr lang="en-US" altLang="ko-KR" i="1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COMPILE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TRIGGER </a:t>
            </a:r>
            <a:r>
              <a:rPr lang="ko-KR" altLang="ko-KR" b="1" dirty="0">
                <a:solidFill>
                  <a:schemeClr val="tx1"/>
                </a:solidFill>
              </a:rPr>
              <a:t>삭제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DROP TRIGGER </a:t>
            </a:r>
            <a:r>
              <a:rPr lang="en-US" altLang="ko-KR" i="1" dirty="0" err="1">
                <a:solidFill>
                  <a:schemeClr val="tx1"/>
                </a:solidFill>
              </a:rPr>
              <a:t>trigger_name</a:t>
            </a:r>
            <a:r>
              <a:rPr lang="en-US" altLang="ko-KR" i="1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TRIGGER </a:t>
            </a:r>
            <a:r>
              <a:rPr lang="ko-KR" altLang="ko-KR" b="1" dirty="0">
                <a:solidFill>
                  <a:schemeClr val="tx1"/>
                </a:solidFill>
              </a:rPr>
              <a:t>조회하기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USER_TRIGGERS </a:t>
            </a:r>
            <a:r>
              <a:rPr lang="ko-KR" altLang="ko-KR" dirty="0">
                <a:solidFill>
                  <a:schemeClr val="tx1"/>
                </a:solidFill>
              </a:rPr>
              <a:t>를 조회하면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0004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16416" y="6525344"/>
            <a:ext cx="648072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560" y="1124744"/>
            <a:ext cx="8208912" cy="37444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TRIGGER </a:t>
            </a:r>
            <a:r>
              <a:rPr lang="ko-KR" altLang="ko-KR" b="1" dirty="0">
                <a:solidFill>
                  <a:schemeClr val="tx1"/>
                </a:solidFill>
              </a:rPr>
              <a:t>관련 권한들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• </a:t>
            </a:r>
            <a:r>
              <a:rPr lang="ko-KR" altLang="ko-KR" dirty="0">
                <a:solidFill>
                  <a:schemeClr val="tx1"/>
                </a:solidFill>
              </a:rPr>
              <a:t>스키마에서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를 생성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변경 및 삭제할 수 있는 권한</a:t>
            </a:r>
            <a:r>
              <a:rPr lang="en-US" altLang="ko-KR" b="1" dirty="0">
                <a:solidFill>
                  <a:schemeClr val="tx1"/>
                </a:solidFill>
              </a:rPr>
              <a:t>: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GRANT CREATE TRIGGER TO SCOTT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GRANT ALTER ANY TRIGGER TO SCOTT;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GRANT DROP ANY TRIGGER TO SCOTT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• </a:t>
            </a:r>
            <a:r>
              <a:rPr lang="ko-KR" altLang="ko-KR" dirty="0">
                <a:solidFill>
                  <a:schemeClr val="tx1"/>
                </a:solidFill>
              </a:rPr>
              <a:t>데이터베이스에서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를 생성할 수 있는 권한</a:t>
            </a:r>
            <a:r>
              <a:rPr lang="en-US" altLang="ko-KR" b="1" dirty="0">
                <a:solidFill>
                  <a:schemeClr val="tx1"/>
                </a:solidFill>
              </a:rPr>
              <a:t>: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GRANT ADMINISTER DATABASE TRIGGER TO SCOTT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• </a:t>
            </a:r>
            <a:r>
              <a:rPr lang="en-US" altLang="ko-KR" b="1" dirty="0">
                <a:solidFill>
                  <a:schemeClr val="tx1"/>
                </a:solidFill>
              </a:rPr>
              <a:t>EXECUTE </a:t>
            </a:r>
            <a:r>
              <a:rPr lang="ko-KR" altLang="ko-KR" dirty="0">
                <a:solidFill>
                  <a:schemeClr val="tx1"/>
                </a:solidFill>
              </a:rPr>
              <a:t>권한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가 실행하는 스키마에 포함되지 않은 객체를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참조하는 경우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664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16416" y="6525344"/>
            <a:ext cx="648072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560" y="1196752"/>
            <a:ext cx="4680520" cy="6480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6) Trigger </a:t>
            </a:r>
            <a:r>
              <a:rPr lang="ko-KR" altLang="ko-KR" b="1" dirty="0">
                <a:solidFill>
                  <a:schemeClr val="tx1"/>
                </a:solidFill>
              </a:rPr>
              <a:t>예제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79712" y="2708920"/>
            <a:ext cx="4968552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실습은 교재 </a:t>
            </a:r>
            <a:r>
              <a:rPr lang="en-US" altLang="ko-KR" b="1" dirty="0">
                <a:solidFill>
                  <a:schemeClr val="tx1"/>
                </a:solidFill>
              </a:rPr>
              <a:t>305 – 309 </a:t>
            </a:r>
            <a:r>
              <a:rPr lang="ko-KR" altLang="en-US" b="1" dirty="0">
                <a:solidFill>
                  <a:schemeClr val="tx1"/>
                </a:solidFill>
              </a:rPr>
              <a:t>페이지를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참고하세요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171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5536" y="836712"/>
            <a:ext cx="8064896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사용 예</a:t>
            </a:r>
            <a:r>
              <a:rPr lang="en-US" altLang="ko-KR" b="1" dirty="0">
                <a:solidFill>
                  <a:schemeClr val="tx1"/>
                </a:solidFill>
              </a:rPr>
              <a:t> 1 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그림 6_n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640" y="1700808"/>
            <a:ext cx="6048672" cy="46085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52736"/>
            <a:ext cx="8640960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ko-KR" b="1" dirty="0">
                <a:solidFill>
                  <a:schemeClr val="tx1"/>
                </a:solidFill>
              </a:rPr>
              <a:t>사용 예</a:t>
            </a:r>
            <a:r>
              <a:rPr lang="en-US" altLang="ko-KR" b="1" dirty="0">
                <a:solidFill>
                  <a:schemeClr val="tx1"/>
                </a:solidFill>
              </a:rPr>
              <a:t> 2: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그림 7_n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672" y="1428712"/>
            <a:ext cx="5976664" cy="480859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979712" y="3356992"/>
            <a:ext cx="2628292" cy="36004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908720"/>
            <a:ext cx="626469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PL/SQL </a:t>
            </a:r>
            <a:r>
              <a:rPr lang="ko-KR" altLang="ko-KR" b="1" dirty="0">
                <a:solidFill>
                  <a:schemeClr val="tx1"/>
                </a:solidFill>
              </a:rPr>
              <a:t>내에서의</a:t>
            </a:r>
            <a:r>
              <a:rPr lang="en-US" altLang="ko-KR" b="1" dirty="0">
                <a:solidFill>
                  <a:schemeClr val="tx1"/>
                </a:solidFill>
              </a:rPr>
              <a:t> DML </a:t>
            </a:r>
            <a:r>
              <a:rPr lang="ko-KR" altLang="ko-KR" b="1" dirty="0">
                <a:solidFill>
                  <a:schemeClr val="tx1"/>
                </a:solidFill>
              </a:rPr>
              <a:t>문장 사용하기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27584" y="1628800"/>
            <a:ext cx="69847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(1) INSERT </a:t>
            </a:r>
            <a:r>
              <a:rPr lang="ko-KR" altLang="ko-KR" b="1" dirty="0">
                <a:solidFill>
                  <a:schemeClr val="tx1"/>
                </a:solidFill>
              </a:rPr>
              <a:t>문장 수행하기 예</a:t>
            </a:r>
            <a:r>
              <a:rPr lang="en-US" altLang="ko-KR" b="1" dirty="0">
                <a:solidFill>
                  <a:schemeClr val="tx1"/>
                </a:solidFill>
              </a:rPr>
              <a:t> 1: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58370" name="AutoShape 2"/>
          <p:cNvSpPr>
            <a:spLocks noChangeArrowheads="1"/>
          </p:cNvSpPr>
          <p:nvPr/>
        </p:nvSpPr>
        <p:spPr bwMode="auto">
          <a:xfrm>
            <a:off x="755576" y="2348880"/>
            <a:ext cx="5904656" cy="230425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SCOTT&gt;CREATE TABLE </a:t>
            </a:r>
            <a:r>
              <a:rPr kumimoji="1" lang="en-US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pl_test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(no  number ,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name  varchar2(10))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 created.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SCOTT&gt;CREATE SEQUENCE </a:t>
            </a:r>
            <a:r>
              <a:rPr kumimoji="1" lang="en-US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pl_seq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Sequence created.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48064" y="2636912"/>
            <a:ext cx="3456384" cy="10801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실습을 위해 연습용 테이블과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시퀀스를 생성합니다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980728"/>
            <a:ext cx="496855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PL/SQL </a:t>
            </a:r>
            <a:r>
              <a:rPr lang="ko-KR" altLang="ko-KR" b="1" dirty="0">
                <a:solidFill>
                  <a:schemeClr val="tx1"/>
                </a:solidFill>
              </a:rPr>
              <a:t>에서</a:t>
            </a:r>
            <a:r>
              <a:rPr lang="en-US" altLang="ko-KR" b="1" dirty="0">
                <a:solidFill>
                  <a:schemeClr val="tx1"/>
                </a:solidFill>
              </a:rPr>
              <a:t> INSERT </a:t>
            </a:r>
            <a:r>
              <a:rPr lang="ko-KR" altLang="ko-KR" b="1" dirty="0">
                <a:solidFill>
                  <a:schemeClr val="tx1"/>
                </a:solidFill>
              </a:rPr>
              <a:t>를 수행합니다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7544" y="1484784"/>
            <a:ext cx="8064896" cy="4608512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SCOTT&gt; BEGIN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 2    INSERT INTO </a:t>
            </a:r>
            <a:r>
              <a:rPr lang="en-US" altLang="ko-KR" sz="1400" dirty="0" err="1">
                <a:solidFill>
                  <a:schemeClr val="tx1"/>
                </a:solidFill>
              </a:rPr>
              <a:t>pl_test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 3    VALUES(</a:t>
            </a:r>
            <a:r>
              <a:rPr lang="en-US" altLang="ko-KR" sz="1400" dirty="0" err="1">
                <a:solidFill>
                  <a:schemeClr val="tx1"/>
                </a:solidFill>
              </a:rPr>
              <a:t>pl_seq.NEXTVAL,'AAA</a:t>
            </a:r>
            <a:r>
              <a:rPr lang="en-US" altLang="ko-KR" sz="1400" dirty="0">
                <a:solidFill>
                  <a:schemeClr val="tx1"/>
                </a:solidFill>
              </a:rPr>
              <a:t>');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 4  END 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 5   /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PL/SQL procedure successfully completed.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SCOTT&gt;/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PL/SQL procedure successfully completed.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SCOTT&gt;SELECT * FROM </a:t>
            </a:r>
            <a:r>
              <a:rPr lang="en-US" altLang="ko-KR" sz="1400" dirty="0" err="1">
                <a:solidFill>
                  <a:schemeClr val="tx1"/>
                </a:solidFill>
              </a:rPr>
              <a:t>pl_test</a:t>
            </a:r>
            <a:r>
              <a:rPr lang="en-US" altLang="ko-KR" sz="1400" dirty="0">
                <a:solidFill>
                  <a:schemeClr val="tx1"/>
                </a:solidFill>
              </a:rPr>
              <a:t> 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   NO     NAME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---------- ----------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        1   AAA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        2   AAA</a:t>
            </a:r>
          </a:p>
          <a:p>
            <a:pPr latinLnBrk="0"/>
            <a:endParaRPr lang="en-US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SCOTT&gt;commit 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     Commit complete.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48245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(2) INSERT </a:t>
            </a:r>
            <a:r>
              <a:rPr lang="ko-KR" altLang="ko-KR" b="1" dirty="0">
                <a:solidFill>
                  <a:schemeClr val="tx1"/>
                </a:solidFill>
              </a:rPr>
              <a:t>문장 수행하기 예</a:t>
            </a:r>
            <a:r>
              <a:rPr lang="en-US" altLang="ko-KR" b="1" dirty="0">
                <a:solidFill>
                  <a:schemeClr val="tx1"/>
                </a:solidFill>
              </a:rPr>
              <a:t> 2 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59394" name="AutoShape 2"/>
          <p:cNvSpPr>
            <a:spLocks noChangeArrowheads="1"/>
          </p:cNvSpPr>
          <p:nvPr/>
        </p:nvSpPr>
        <p:spPr bwMode="auto">
          <a:xfrm>
            <a:off x="467544" y="1700808"/>
            <a:ext cx="3888432" cy="167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SCOTT&gt;CREATE TABLE pl_test2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(no  number ,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name  varchar2(10),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addr  varchar2(10) 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 created.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67944" y="2132856"/>
            <a:ext cx="3600400" cy="7200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실습용 테이블 생성하기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9552" y="3573016"/>
            <a:ext cx="8064896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ko-KR" b="1" dirty="0">
                <a:solidFill>
                  <a:schemeClr val="tx1"/>
                </a:solidFill>
              </a:rPr>
              <a:t>사용자로부터 번호</a:t>
            </a:r>
            <a:r>
              <a:rPr lang="en-US" altLang="ko-KR" b="1" dirty="0">
                <a:solidFill>
                  <a:schemeClr val="tx1"/>
                </a:solidFill>
              </a:rPr>
              <a:t>(no) , </a:t>
            </a:r>
            <a:r>
              <a:rPr lang="ko-KR" altLang="ko-KR" b="1" dirty="0">
                <a:solidFill>
                  <a:schemeClr val="tx1"/>
                </a:solidFill>
              </a:rPr>
              <a:t>이름</a:t>
            </a:r>
            <a:r>
              <a:rPr lang="en-US" altLang="ko-KR" b="1" dirty="0">
                <a:solidFill>
                  <a:schemeClr val="tx1"/>
                </a:solidFill>
              </a:rPr>
              <a:t>(name) , </a:t>
            </a:r>
            <a:r>
              <a:rPr lang="ko-KR" altLang="ko-KR" b="1" dirty="0">
                <a:solidFill>
                  <a:schemeClr val="tx1"/>
                </a:solidFill>
              </a:rPr>
              <a:t>주소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addr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r>
              <a:rPr lang="ko-KR" altLang="ko-KR" b="1" dirty="0">
                <a:solidFill>
                  <a:schemeClr val="tx1"/>
                </a:solidFill>
              </a:rPr>
              <a:t>값을 입력 받은 후</a:t>
            </a:r>
            <a:r>
              <a:rPr lang="en-US" altLang="ko-KR" b="1" dirty="0">
                <a:solidFill>
                  <a:schemeClr val="tx1"/>
                </a:solidFill>
              </a:rPr>
              <a:t>    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pl_test2 </a:t>
            </a:r>
            <a:r>
              <a:rPr lang="ko-KR" altLang="ko-KR" b="1" dirty="0">
                <a:solidFill>
                  <a:schemeClr val="tx1"/>
                </a:solidFill>
              </a:rPr>
              <a:t>테이블에 입력하는</a:t>
            </a:r>
            <a:r>
              <a:rPr lang="en-US" altLang="ko-KR" b="1" dirty="0">
                <a:solidFill>
                  <a:schemeClr val="tx1"/>
                </a:solidFill>
              </a:rPr>
              <a:t> PL/SQL </a:t>
            </a:r>
            <a:r>
              <a:rPr lang="ko-KR" altLang="ko-KR" b="1" dirty="0">
                <a:solidFill>
                  <a:schemeClr val="tx1"/>
                </a:solidFill>
              </a:rPr>
              <a:t>문장을 작성하세요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9552" y="4437112"/>
            <a:ext cx="4680520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dirty="0">
                <a:solidFill>
                  <a:schemeClr val="tx1"/>
                </a:solidFill>
              </a:rPr>
              <a:t>SCOTT&gt; SET VERIFY OFF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SCOTT&gt;DECLARE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b="1" dirty="0">
                <a:solidFill>
                  <a:schemeClr val="tx1"/>
                </a:solidFill>
              </a:rPr>
              <a:t>2  </a:t>
            </a:r>
            <a:r>
              <a:rPr lang="en-US" altLang="ko-KR" b="1" dirty="0" err="1">
                <a:solidFill>
                  <a:schemeClr val="tx1"/>
                </a:solidFill>
              </a:rPr>
              <a:t>v_no</a:t>
            </a:r>
            <a:r>
              <a:rPr lang="en-US" altLang="ko-KR" b="1" dirty="0">
                <a:solidFill>
                  <a:schemeClr val="tx1"/>
                </a:solidFill>
              </a:rPr>
              <a:t> number := '&amp;no';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 3  </a:t>
            </a:r>
            <a:r>
              <a:rPr lang="en-US" altLang="ko-KR" b="1" dirty="0" err="1">
                <a:solidFill>
                  <a:schemeClr val="tx1"/>
                </a:solidFill>
              </a:rPr>
              <a:t>v_name</a:t>
            </a:r>
            <a:r>
              <a:rPr lang="en-US" altLang="ko-KR" b="1" dirty="0">
                <a:solidFill>
                  <a:schemeClr val="tx1"/>
                </a:solidFill>
              </a:rPr>
              <a:t> varchar2(10) := '&amp;name'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 4  </a:t>
            </a:r>
            <a:r>
              <a:rPr lang="en-US" altLang="ko-KR" b="1" dirty="0" err="1">
                <a:solidFill>
                  <a:schemeClr val="tx1"/>
                </a:solidFill>
              </a:rPr>
              <a:t>v_addr</a:t>
            </a:r>
            <a:r>
              <a:rPr lang="en-US" altLang="ko-KR" b="1" dirty="0">
                <a:solidFill>
                  <a:schemeClr val="tx1"/>
                </a:solidFill>
              </a:rPr>
              <a:t> varchar2(10) := '&amp;</a:t>
            </a:r>
            <a:r>
              <a:rPr lang="en-US" altLang="ko-KR" b="1" dirty="0" err="1">
                <a:solidFill>
                  <a:schemeClr val="tx1"/>
                </a:solidFill>
              </a:rPr>
              <a:t>addr</a:t>
            </a:r>
            <a:r>
              <a:rPr lang="en-US" altLang="ko-KR" b="1" dirty="0">
                <a:solidFill>
                  <a:schemeClr val="tx1"/>
                </a:solidFill>
              </a:rPr>
              <a:t>'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5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36096" y="5445224"/>
            <a:ext cx="273630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뒷장에 계속</a:t>
            </a:r>
            <a:r>
              <a:rPr lang="en-US" altLang="ko-KR" dirty="0">
                <a:solidFill>
                  <a:schemeClr val="tx1"/>
                </a:solidFill>
              </a:rPr>
              <a:t>…..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1124744"/>
            <a:ext cx="7056784" cy="50405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6  BEGIN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b="1" dirty="0">
                <a:solidFill>
                  <a:schemeClr val="tx1"/>
                </a:solidFill>
              </a:rPr>
              <a:t>7   INSERT INTO pl_test2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 8   VALUES(</a:t>
            </a:r>
            <a:r>
              <a:rPr lang="en-US" altLang="ko-KR" b="1" dirty="0" err="1">
                <a:solidFill>
                  <a:schemeClr val="tx1"/>
                </a:solidFill>
              </a:rPr>
              <a:t>v_no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v_name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v_addr</a:t>
            </a:r>
            <a:r>
              <a:rPr lang="en-US" altLang="ko-KR" b="1" dirty="0">
                <a:solidFill>
                  <a:schemeClr val="tx1"/>
                </a:solidFill>
              </a:rPr>
              <a:t>)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9  END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10  /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Enter value for no: 10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Enter value for name: AAA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Enter value for </a:t>
            </a:r>
            <a:r>
              <a:rPr lang="en-US" altLang="ko-KR" dirty="0" err="1">
                <a:solidFill>
                  <a:schemeClr val="tx1"/>
                </a:solidFill>
              </a:rPr>
              <a:t>addr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서울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PL/SQL procedure successfully completed.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SCOTT&gt;SELECT * FROM pl_test2;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NO   NAME    ADDR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---------- ---------- ----------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10    AAA       </a:t>
            </a:r>
            <a:r>
              <a:rPr lang="ko-KR" altLang="ko-KR" dirty="0">
                <a:solidFill>
                  <a:schemeClr val="tx1"/>
                </a:solidFill>
              </a:rPr>
              <a:t>서울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3568" y="980728"/>
            <a:ext cx="540060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PL/SQL </a:t>
            </a:r>
            <a:r>
              <a:rPr lang="ko-KR" altLang="ko-KR" b="1" dirty="0">
                <a:solidFill>
                  <a:schemeClr val="tx1"/>
                </a:solidFill>
              </a:rPr>
              <a:t>에서</a:t>
            </a:r>
            <a:r>
              <a:rPr lang="en-US" altLang="ko-KR" b="1" dirty="0">
                <a:solidFill>
                  <a:schemeClr val="tx1"/>
                </a:solidFill>
              </a:rPr>
              <a:t> UPDATE </a:t>
            </a:r>
            <a:r>
              <a:rPr lang="ko-KR" altLang="ko-KR" b="1" dirty="0">
                <a:solidFill>
                  <a:schemeClr val="tx1"/>
                </a:solidFill>
              </a:rPr>
              <a:t>를 수행합니다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60418" name="AutoShape 2"/>
          <p:cNvSpPr>
            <a:spLocks noChangeArrowheads="1"/>
          </p:cNvSpPr>
          <p:nvPr/>
        </p:nvSpPr>
        <p:spPr bwMode="auto">
          <a:xfrm>
            <a:off x="1331640" y="1628800"/>
            <a:ext cx="4608512" cy="446449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  UPDATE pl_test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 SET name='BBB'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WHERE no = 2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/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procedure successfully completed.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SCOTT&gt;SELECT * FROM pl_test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NO   NAME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---------- ----------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1   AAA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2   BBB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SCOTT&gt;commit;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Commit complete.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7504" y="1124744"/>
            <a:ext cx="4189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b="1" dirty="0"/>
              <a:t>- PL/SQL </a:t>
            </a:r>
            <a:r>
              <a:rPr lang="ko-KR" altLang="ko-KR" b="1" dirty="0"/>
              <a:t>에서</a:t>
            </a:r>
            <a:r>
              <a:rPr lang="en-US" altLang="ko-KR" b="1" dirty="0"/>
              <a:t> DELETE </a:t>
            </a:r>
            <a:r>
              <a:rPr lang="ko-KR" altLang="ko-KR" b="1" dirty="0"/>
              <a:t>를 수행합니다</a:t>
            </a:r>
            <a:r>
              <a:rPr lang="en-US" altLang="ko-KR" b="1" dirty="0"/>
              <a:t>.</a:t>
            </a:r>
            <a:endParaRPr lang="ko-KR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395536" y="1628800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/>
              <a:t>HR&gt;BEGIN</a:t>
            </a:r>
            <a:endParaRPr lang="ko-KR" altLang="ko-KR" dirty="0"/>
          </a:p>
          <a:p>
            <a:pPr latinLnBrk="0"/>
            <a:r>
              <a:rPr lang="en-US" altLang="ko-KR" dirty="0"/>
              <a:t>  2    DELETE FROM </a:t>
            </a:r>
            <a:r>
              <a:rPr lang="en-US" altLang="ko-KR" dirty="0" err="1"/>
              <a:t>pl_test</a:t>
            </a:r>
            <a:endParaRPr lang="ko-KR" altLang="ko-KR" dirty="0"/>
          </a:p>
          <a:p>
            <a:pPr latinLnBrk="0"/>
            <a:r>
              <a:rPr lang="en-US" altLang="ko-KR" dirty="0"/>
              <a:t>  3    WHERE no=1 ;</a:t>
            </a:r>
            <a:endParaRPr lang="ko-KR" altLang="ko-KR" dirty="0"/>
          </a:p>
          <a:p>
            <a:pPr latinLnBrk="0"/>
            <a:r>
              <a:rPr lang="en-US" altLang="ko-KR" dirty="0"/>
              <a:t>  4  END ;</a:t>
            </a:r>
            <a:endParaRPr lang="ko-KR" altLang="ko-KR" dirty="0"/>
          </a:p>
          <a:p>
            <a:pPr latinLnBrk="0"/>
            <a:r>
              <a:rPr lang="en-US" altLang="ko-KR" dirty="0"/>
              <a:t>  5  /</a:t>
            </a:r>
            <a:endParaRPr lang="ko-KR" altLang="ko-KR" dirty="0"/>
          </a:p>
          <a:p>
            <a:pPr latinLnBrk="0"/>
            <a:r>
              <a:rPr lang="en-US" altLang="ko-KR" dirty="0"/>
              <a:t> </a:t>
            </a:r>
            <a:endParaRPr lang="ko-KR" altLang="ko-KR" dirty="0"/>
          </a:p>
          <a:p>
            <a:pPr latinLnBrk="0"/>
            <a:r>
              <a:rPr lang="en-US" altLang="ko-KR" dirty="0"/>
              <a:t>PL/SQL procedure successfully completed.</a:t>
            </a:r>
            <a:endParaRPr lang="ko-KR" altLang="ko-KR" dirty="0"/>
          </a:p>
          <a:p>
            <a:pPr latinLnBrk="0"/>
            <a:r>
              <a:rPr lang="en-US" altLang="ko-KR" dirty="0"/>
              <a:t> </a:t>
            </a:r>
            <a:endParaRPr lang="ko-KR" altLang="ko-KR" dirty="0"/>
          </a:p>
          <a:p>
            <a:pPr latinLnBrk="0"/>
            <a:r>
              <a:rPr lang="en-US" altLang="ko-KR" dirty="0"/>
              <a:t>HR&gt;SELECT * FROM </a:t>
            </a:r>
            <a:r>
              <a:rPr lang="en-US" altLang="ko-KR" dirty="0" err="1"/>
              <a:t>pl_test</a:t>
            </a:r>
            <a:r>
              <a:rPr lang="en-US" altLang="ko-KR" dirty="0"/>
              <a:t> ;</a:t>
            </a:r>
            <a:endParaRPr lang="ko-KR" altLang="ko-KR" dirty="0"/>
          </a:p>
          <a:p>
            <a:pPr latinLnBrk="0"/>
            <a:r>
              <a:rPr lang="en-US" altLang="ko-KR" dirty="0"/>
              <a:t> </a:t>
            </a:r>
            <a:endParaRPr lang="ko-KR" altLang="ko-KR" dirty="0"/>
          </a:p>
          <a:p>
            <a:pPr latinLnBrk="0"/>
            <a:r>
              <a:rPr lang="en-US" altLang="ko-KR" dirty="0"/>
              <a:t>    NO   NAME</a:t>
            </a:r>
            <a:endParaRPr lang="ko-KR" altLang="ko-KR" dirty="0"/>
          </a:p>
          <a:p>
            <a:pPr latinLnBrk="0"/>
            <a:r>
              <a:rPr lang="en-US" altLang="ko-KR" dirty="0"/>
              <a:t>---------- ----------</a:t>
            </a:r>
            <a:endParaRPr lang="ko-KR" altLang="ko-KR" dirty="0"/>
          </a:p>
          <a:p>
            <a:pPr latinLnBrk="0"/>
            <a:r>
              <a:rPr lang="en-US" altLang="ko-KR" dirty="0"/>
              <a:t>      2   BBB</a:t>
            </a:r>
            <a:endParaRPr lang="ko-KR" altLang="ko-KR" dirty="0"/>
          </a:p>
          <a:p>
            <a:pPr latinLnBrk="0"/>
            <a:r>
              <a:rPr lang="en-US" altLang="ko-KR" dirty="0"/>
              <a:t> </a:t>
            </a:r>
            <a:endParaRPr lang="ko-KR" altLang="ko-KR" dirty="0"/>
          </a:p>
          <a:p>
            <a:pPr latinLnBrk="0"/>
            <a:r>
              <a:rPr lang="en-US" altLang="ko-KR" dirty="0"/>
              <a:t>HR&gt;COMMIT ;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8320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7544" y="1196752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PL/SQL </a:t>
            </a:r>
            <a:r>
              <a:rPr lang="ko-KR" altLang="ko-KR" b="1" dirty="0">
                <a:solidFill>
                  <a:schemeClr val="tx1"/>
                </a:solidFill>
              </a:rPr>
              <a:t>이란</a:t>
            </a:r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3568" y="1700808"/>
            <a:ext cx="7920880" cy="4176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ko-KR" dirty="0" err="1">
                <a:solidFill>
                  <a:schemeClr val="tx1"/>
                </a:solidFill>
              </a:rPr>
              <a:t>오라클에서</a:t>
            </a:r>
            <a:r>
              <a:rPr lang="ko-KR" altLang="ko-KR" dirty="0">
                <a:solidFill>
                  <a:schemeClr val="tx1"/>
                </a:solidFill>
              </a:rPr>
              <a:t> 제공하는 프로그래밍 언어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Procedural Language/SQL  </a:t>
            </a:r>
            <a:r>
              <a:rPr lang="ko-KR" altLang="en-US" dirty="0">
                <a:solidFill>
                  <a:schemeClr val="tx1"/>
                </a:solidFill>
              </a:rPr>
              <a:t>의 약자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일반 프로그래밍 언어적인 요소를 거의 다 가지고 있어서 실무에서 요구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되는 절차적인 데이터 처리를 다 할 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있음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특히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en-US" dirty="0">
                <a:solidFill>
                  <a:schemeClr val="tx1"/>
                </a:solidFill>
              </a:rPr>
              <a:t>과 연동되어서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en-US" dirty="0">
                <a:solidFill>
                  <a:schemeClr val="tx1"/>
                </a:solidFill>
              </a:rPr>
              <a:t>막강한 기능을 구현할 수 있음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데이터 트랜잭션 처리능력이나 정보보호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데이터에 대한 보안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예외처리 기능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객체지향 등 데이터베이스와 관련된 중요한 모든 기능을 지원하기 때문에 데이터베이스 업무를 처리하기에 최적화된 언어</a:t>
            </a:r>
            <a:r>
              <a:rPr lang="ko-KR" altLang="en-US" dirty="0">
                <a:solidFill>
                  <a:schemeClr val="tx1"/>
                </a:solidFill>
              </a:rPr>
              <a:t>임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24744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PL/SQL </a:t>
            </a:r>
            <a:r>
              <a:rPr lang="ko-KR" altLang="ko-KR" b="1" dirty="0">
                <a:solidFill>
                  <a:schemeClr val="tx1"/>
                </a:solidFill>
              </a:rPr>
              <a:t>에서</a:t>
            </a:r>
            <a:r>
              <a:rPr lang="en-US" altLang="ko-KR" b="1" dirty="0">
                <a:solidFill>
                  <a:schemeClr val="tx1"/>
                </a:solidFill>
              </a:rPr>
              <a:t> MERGE </a:t>
            </a:r>
            <a:r>
              <a:rPr lang="ko-KR" altLang="ko-KR" b="1" dirty="0">
                <a:solidFill>
                  <a:schemeClr val="tx1"/>
                </a:solidFill>
              </a:rPr>
              <a:t>작업을 수행합니다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7544" y="1844824"/>
            <a:ext cx="3816424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SCOTT&gt;CREATE TABLE pl_merge1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2  ( no  number ,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3    name varchar2(10));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Table created.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SCOTT&gt;CREATE TABLE pl_merge2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2  AS SELECT * FROM pl_merge1 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Table created.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SCOTT&gt;INSERT INTO pl_merge1 VALUES(1,'AAA');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1 row created.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SCOTT&gt;INSERT INTO pl_merge1 VALUES(2,'BBB');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1 row created.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60032" y="1844824"/>
            <a:ext cx="3816424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SCOTT&gt;INSERT INTO pl_merge2 VALUES(1,'CCC');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1 row created.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SCOTT&gt;INSERT INTO pl_merge2 VALUES(3,'DDD');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1 row created.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SCOTT&gt;commit;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Commit complete.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SCOTT&gt;SELECT * FROM pl_merge1 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NO  NAME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---------- ----------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1   AAA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2   BBB</a:t>
            </a:r>
            <a:endParaRPr lang="ko-KR" altLang="ko-KR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442" name="AutoShape 2"/>
          <p:cNvSpPr>
            <a:spLocks noChangeArrowheads="1"/>
          </p:cNvSpPr>
          <p:nvPr/>
        </p:nvSpPr>
        <p:spPr bwMode="auto">
          <a:xfrm>
            <a:off x="179512" y="1196752"/>
            <a:ext cx="4083050" cy="5040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SCOTT&gt;SELECT * FROM pl_merge2;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NO   NAME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---------- ----------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1   CCC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3   DDD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dirty="0"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 BEGIN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  MERGE INTO pl_merge2 m2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 USING pl_merge1 m1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ON(m1.no = m2.no)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  WHEN MATCHED THEN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    UPDATE SET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7       m2.name = m1.name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8    WHEN NOT MATCHED THEN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9      INSERT VALUES(m1.no , m1.name);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10  END 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11  /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400" dirty="0"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procedure successfully completed.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1443" name="AutoShape 3"/>
          <p:cNvSpPr>
            <a:spLocks noChangeArrowheads="1"/>
          </p:cNvSpPr>
          <p:nvPr/>
        </p:nvSpPr>
        <p:spPr bwMode="auto">
          <a:xfrm>
            <a:off x="4427984" y="1196752"/>
            <a:ext cx="4464496" cy="5040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SCOTT&gt;SELECT * FROM pl_merge1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NO   NAME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---------- ----------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1   AAA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2   BBB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SCOTT&gt;SELECT * FROM pl_merge2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NO   NAME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---------- ----------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1   AAA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3   DDD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</a:t>
            </a:r>
            <a:r>
              <a:rPr kumimoji="1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   BBB  </a:t>
            </a:r>
            <a:r>
              <a:rPr kumimoji="1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  <a:sym typeface="Wingdings" pitchFamily="2" charset="2"/>
              </a:rPr>
              <a:t></a:t>
            </a:r>
            <a:r>
              <a:rPr kumimoji="1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 줄이 추가되었음을 </a:t>
            </a:r>
            <a:endParaRPr kumimoji="1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            </a:t>
            </a: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알 수 있습니다</a:t>
            </a:r>
            <a:r>
              <a:rPr kumimoji="1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124744"/>
            <a:ext cx="54006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7. PL/SQL </a:t>
            </a:r>
            <a:r>
              <a:rPr lang="ko-KR" altLang="ko-KR" b="1" dirty="0">
                <a:solidFill>
                  <a:schemeClr val="tx1"/>
                </a:solidFill>
              </a:rPr>
              <a:t>에서의 렉시칼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문자집합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1560" y="1700808"/>
            <a:ext cx="7776864" cy="43924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 </a:t>
            </a:r>
            <a:r>
              <a:rPr lang="ko-KR" altLang="ko-KR" b="1" dirty="0" err="1">
                <a:solidFill>
                  <a:schemeClr val="tx1"/>
                </a:solidFill>
              </a:rPr>
              <a:t>식별자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식별자는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객체에게 부여되는 이름</a:t>
            </a:r>
            <a:r>
              <a:rPr lang="ko-KR" altLang="en-US" dirty="0">
                <a:solidFill>
                  <a:schemeClr val="tx1"/>
                </a:solidFill>
              </a:rPr>
              <a:t>임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즉 테이블 이름이나 </a:t>
            </a:r>
            <a:r>
              <a:rPr lang="ko-KR" altLang="ko-KR" dirty="0" err="1">
                <a:solidFill>
                  <a:schemeClr val="tx1"/>
                </a:solidFill>
              </a:rPr>
              <a:t>변수명</a:t>
            </a:r>
            <a:r>
              <a:rPr lang="ko-KR" altLang="ko-KR" dirty="0">
                <a:solidFill>
                  <a:schemeClr val="tx1"/>
                </a:solidFill>
              </a:rPr>
              <a:t> 등은 모두 식별자</a:t>
            </a:r>
            <a:r>
              <a:rPr lang="ko-KR" altLang="en-US" dirty="0">
                <a:solidFill>
                  <a:schemeClr val="tx1"/>
                </a:solidFill>
              </a:rPr>
              <a:t>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오라클</a:t>
            </a:r>
            <a:r>
              <a:rPr lang="ko-KR" altLang="ko-KR" dirty="0">
                <a:solidFill>
                  <a:schemeClr val="tx1"/>
                </a:solidFill>
              </a:rPr>
              <a:t> 키워드는 </a:t>
            </a:r>
            <a:r>
              <a:rPr lang="ko-KR" altLang="ko-KR" dirty="0" err="1">
                <a:solidFill>
                  <a:schemeClr val="tx1"/>
                </a:solidFill>
              </a:rPr>
              <a:t>식별자로</a:t>
            </a:r>
            <a:r>
              <a:rPr lang="ko-KR" altLang="ko-KR" dirty="0">
                <a:solidFill>
                  <a:schemeClr val="tx1"/>
                </a:solidFill>
              </a:rPr>
              <a:t>  사용할 수 </a:t>
            </a:r>
            <a:r>
              <a:rPr lang="ko-KR" altLang="en-US" dirty="0">
                <a:solidFill>
                  <a:schemeClr val="tx1"/>
                </a:solidFill>
              </a:rPr>
              <a:t>없음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식별자</a:t>
            </a:r>
            <a:r>
              <a:rPr lang="ko-KR" altLang="ko-KR" dirty="0">
                <a:solidFill>
                  <a:schemeClr val="tx1"/>
                </a:solidFill>
              </a:rPr>
              <a:t> 중에서 특별히 아래와 같은 경우 </a:t>
            </a:r>
            <a:r>
              <a:rPr lang="ko-KR" altLang="ko-KR" dirty="0" err="1">
                <a:solidFill>
                  <a:schemeClr val="tx1"/>
                </a:solidFill>
              </a:rPr>
              <a:t>식별자를</a:t>
            </a:r>
            <a:r>
              <a:rPr lang="ko-KR" altLang="ko-KR" dirty="0">
                <a:solidFill>
                  <a:schemeClr val="tx1"/>
                </a:solidFill>
              </a:rPr>
              <a:t> 따옴표로 묶어서 사용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가능함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식별자의 대소문자 구분이 필요한 경우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   - </a:t>
            </a:r>
            <a:r>
              <a:rPr lang="ko-KR" altLang="ko-KR" b="1" dirty="0">
                <a:solidFill>
                  <a:schemeClr val="tx1"/>
                </a:solidFill>
              </a:rPr>
              <a:t>공백과 같은 문자 포함할 경우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   - </a:t>
            </a:r>
            <a:r>
              <a:rPr lang="ko-KR" altLang="ko-KR" b="1" dirty="0" err="1">
                <a:solidFill>
                  <a:schemeClr val="tx1"/>
                </a:solidFill>
              </a:rPr>
              <a:t>예약어를</a:t>
            </a:r>
            <a:r>
              <a:rPr lang="ko-KR" altLang="ko-KR" b="1" dirty="0">
                <a:solidFill>
                  <a:schemeClr val="tx1"/>
                </a:solidFill>
              </a:rPr>
              <a:t> 사용해야 할 경우</a:t>
            </a:r>
            <a:endParaRPr lang="en-US" altLang="ko-KR" b="1" dirty="0">
              <a:solidFill>
                <a:schemeClr val="tx1"/>
              </a:solidFill>
            </a:endParaRPr>
          </a:p>
          <a:p>
            <a:pPr latinLnBrk="0"/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>
                <a:solidFill>
                  <a:schemeClr val="tx1"/>
                </a:solidFill>
              </a:rPr>
              <a:t>이러한 변수를 연이어 사용할 때는 항상 큰 따옴표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쌍 따옴표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로 묶어야 </a:t>
            </a:r>
            <a:r>
              <a:rPr lang="ko-KR" altLang="en-US" dirty="0">
                <a:solidFill>
                  <a:schemeClr val="tx1"/>
                </a:solidFill>
              </a:rPr>
              <a:t>하지만</a:t>
            </a:r>
            <a:r>
              <a:rPr lang="ko-KR" altLang="ko-KR" dirty="0">
                <a:solidFill>
                  <a:schemeClr val="tx1"/>
                </a:solidFill>
              </a:rPr>
              <a:t> 따옴표로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묶인 </a:t>
            </a:r>
            <a:r>
              <a:rPr lang="ko-KR" altLang="ko-KR" dirty="0" err="1">
                <a:solidFill>
                  <a:schemeClr val="tx1"/>
                </a:solidFill>
              </a:rPr>
              <a:t>식별자를</a:t>
            </a:r>
            <a:r>
              <a:rPr lang="ko-KR" altLang="ko-KR" dirty="0">
                <a:solidFill>
                  <a:schemeClr val="tx1"/>
                </a:solidFill>
              </a:rPr>
              <a:t> 사용</a:t>
            </a:r>
            <a:r>
              <a:rPr lang="ko-KR" altLang="en-US" dirty="0">
                <a:solidFill>
                  <a:schemeClr val="tx1"/>
                </a:solidFill>
              </a:rPr>
              <a:t>하는 </a:t>
            </a:r>
            <a:r>
              <a:rPr lang="ko-KR" altLang="ko-KR" dirty="0">
                <a:solidFill>
                  <a:schemeClr val="tx1"/>
                </a:solidFill>
              </a:rPr>
              <a:t>것은 권장하지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않음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528" y="1340768"/>
            <a:ext cx="8496944" cy="136815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buFontTx/>
              <a:buChar char="-"/>
            </a:pPr>
            <a:r>
              <a:rPr lang="ko-KR" altLang="ko-KR" b="1" dirty="0" err="1">
                <a:solidFill>
                  <a:schemeClr val="tx1"/>
                </a:solidFill>
              </a:rPr>
              <a:t>구분자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</a:p>
          <a:p>
            <a:pPr latinLnBrk="0">
              <a:buFontTx/>
              <a:buChar char="-"/>
            </a:pP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구분자는</a:t>
            </a:r>
            <a:r>
              <a:rPr lang="ko-KR" altLang="ko-KR" dirty="0">
                <a:solidFill>
                  <a:schemeClr val="tx1"/>
                </a:solidFill>
              </a:rPr>
              <a:t> 특별한 의미를 지닌 기호입니다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예를 들어</a:t>
            </a:r>
            <a:r>
              <a:rPr lang="en-US" altLang="ko-KR" dirty="0">
                <a:solidFill>
                  <a:schemeClr val="tx1"/>
                </a:solidFill>
              </a:rPr>
              <a:t> SQL </a:t>
            </a:r>
            <a:r>
              <a:rPr lang="ko-KR" altLang="ko-KR" dirty="0">
                <a:solidFill>
                  <a:schemeClr val="tx1"/>
                </a:solidFill>
              </a:rPr>
              <a:t>문장을 끝낼 때는 끝내는 의미를 가진</a:t>
            </a:r>
            <a:r>
              <a:rPr lang="en-US" altLang="ko-KR" dirty="0">
                <a:solidFill>
                  <a:schemeClr val="tx1"/>
                </a:solidFill>
              </a:rPr>
              <a:t> ; (</a:t>
            </a:r>
            <a:r>
              <a:rPr lang="ko-KR" altLang="ko-KR" dirty="0">
                <a:solidFill>
                  <a:schemeClr val="tx1"/>
                </a:solidFill>
              </a:rPr>
              <a:t>세미콜론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을 사용합니다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39552" y="2564904"/>
          <a:ext cx="8064896" cy="3168352"/>
        </p:xfrm>
        <a:graphic>
          <a:graphicData uri="http://schemas.openxmlformats.org/drawingml/2006/table">
            <a:tbl>
              <a:tblPr/>
              <a:tblGrid>
                <a:gridCol w="1123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7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3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 dirty="0">
                          <a:latin typeface="맑은 고딕"/>
                          <a:ea typeface="맑은 고딕"/>
                          <a:cs typeface="HY신명조"/>
                        </a:rPr>
                        <a:t>기</a:t>
                      </a:r>
                      <a:r>
                        <a:rPr lang="en-US" sz="1400" kern="0" dirty="0">
                          <a:latin typeface="맑은 고딕"/>
                          <a:ea typeface="맑은 고딕"/>
                          <a:cs typeface="HY신명조"/>
                        </a:rPr>
                        <a:t>  </a:t>
                      </a:r>
                      <a:r>
                        <a:rPr lang="ko-KR" sz="1400" kern="0" dirty="0">
                          <a:latin typeface="맑은 고딕"/>
                          <a:ea typeface="맑은 고딕"/>
                          <a:cs typeface="HY신명조"/>
                        </a:rPr>
                        <a:t>호</a:t>
                      </a:r>
                      <a:endParaRPr lang="ko-KR" sz="1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의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 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미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 dirty="0">
                        <a:latin typeface="맑은 고딕"/>
                        <a:ea typeface="맑은 고딕"/>
                        <a:cs typeface="HY신명조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기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 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호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의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 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미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+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더하기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&lt;&gt;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부등호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-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빼기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 /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부정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!=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부등호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*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곱하기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||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연결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/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나누기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--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단일행 주석 표시자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=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등호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/*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주석 시작 구분자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@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원격 엑세스 표시자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*/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주석 종료 구분자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;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명령문 종료자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:=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 dirty="0">
                          <a:latin typeface="맑은 고딕"/>
                          <a:ea typeface="맑은 고딕"/>
                          <a:cs typeface="HY신명조"/>
                        </a:rPr>
                        <a:t>할당 연산자</a:t>
                      </a:r>
                      <a:endParaRPr lang="ko-KR" sz="1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9512" y="1124744"/>
            <a:ext cx="8712968" cy="4536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buFontTx/>
              <a:buChar char="-"/>
            </a:pPr>
            <a:r>
              <a:rPr lang="ko-KR" altLang="ko-KR" b="1" dirty="0" err="1">
                <a:solidFill>
                  <a:schemeClr val="tx1"/>
                </a:solidFill>
              </a:rPr>
              <a:t>리터럴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</a:p>
          <a:p>
            <a:pPr latinLnBrk="0">
              <a:buFontTx/>
              <a:buChar char="-"/>
            </a:pP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>
                <a:solidFill>
                  <a:schemeClr val="tx1"/>
                </a:solidFill>
              </a:rPr>
              <a:t>엄밀히 말하면 변수에 할당되는 모든 값은 </a:t>
            </a:r>
            <a:r>
              <a:rPr lang="ko-KR" altLang="ko-KR" dirty="0" err="1">
                <a:solidFill>
                  <a:schemeClr val="tx1"/>
                </a:solidFill>
              </a:rPr>
              <a:t>리터럴입니다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>
                <a:solidFill>
                  <a:schemeClr val="tx1"/>
                </a:solidFill>
              </a:rPr>
              <a:t>이 말은 식별자가 아닌 모든 문자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숫자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 err="1">
                <a:solidFill>
                  <a:schemeClr val="tx1"/>
                </a:solidFill>
              </a:rPr>
              <a:t>부울</a:t>
            </a:r>
            <a:r>
              <a:rPr lang="ko-KR" altLang="ko-KR" dirty="0">
                <a:solidFill>
                  <a:schemeClr val="tx1"/>
                </a:solidFill>
              </a:rPr>
              <a:t> 또는 날짜 값은 </a:t>
            </a:r>
            <a:r>
              <a:rPr lang="ko-KR" altLang="ko-KR" dirty="0" err="1">
                <a:solidFill>
                  <a:schemeClr val="tx1"/>
                </a:solidFill>
              </a:rPr>
              <a:t>리터럴</a:t>
            </a:r>
            <a:r>
              <a:rPr lang="ko-KR" altLang="ko-KR" dirty="0">
                <a:solidFill>
                  <a:schemeClr val="tx1"/>
                </a:solidFill>
              </a:rPr>
              <a:t> 이라는 의미입니다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 err="1">
                <a:solidFill>
                  <a:schemeClr val="tx1"/>
                </a:solidFill>
              </a:rPr>
              <a:t>리터럴은</a:t>
            </a:r>
            <a:r>
              <a:rPr lang="ko-KR" altLang="ko-KR" dirty="0">
                <a:solidFill>
                  <a:schemeClr val="tx1"/>
                </a:solidFill>
              </a:rPr>
              <a:t> 종류가 여러 가지가 있는데 주요 </a:t>
            </a:r>
            <a:r>
              <a:rPr lang="ko-KR" altLang="ko-KR" dirty="0" err="1">
                <a:solidFill>
                  <a:schemeClr val="tx1"/>
                </a:solidFill>
              </a:rPr>
              <a:t>리터럴은</a:t>
            </a:r>
            <a:r>
              <a:rPr lang="ko-KR" altLang="ko-KR" dirty="0">
                <a:solidFill>
                  <a:schemeClr val="tx1"/>
                </a:solidFill>
              </a:rPr>
              <a:t> 다음과 같이 분류됩니다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문자 </a:t>
            </a:r>
            <a:r>
              <a:rPr lang="ko-KR" altLang="ko-KR" b="1" dirty="0" err="1">
                <a:solidFill>
                  <a:schemeClr val="tx1"/>
                </a:solidFill>
              </a:rPr>
              <a:t>리터럴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모든 문자열 </a:t>
            </a:r>
            <a:r>
              <a:rPr lang="ko-KR" altLang="ko-KR" dirty="0" err="1">
                <a:solidFill>
                  <a:schemeClr val="tx1"/>
                </a:solidFill>
              </a:rPr>
              <a:t>리터럴은</a:t>
            </a:r>
            <a:r>
              <a:rPr lang="ko-KR" altLang="ko-KR" dirty="0">
                <a:solidFill>
                  <a:schemeClr val="tx1"/>
                </a:solidFill>
              </a:rPr>
              <a:t> 데이터 유형이 </a:t>
            </a:r>
            <a:r>
              <a:rPr lang="en-US" altLang="ko-KR" dirty="0">
                <a:solidFill>
                  <a:schemeClr val="tx1"/>
                </a:solidFill>
              </a:rPr>
              <a:t>CHAR </a:t>
            </a:r>
            <a:r>
              <a:rPr lang="ko-KR" altLang="ko-KR" dirty="0">
                <a:solidFill>
                  <a:schemeClr val="tx1"/>
                </a:solidFill>
              </a:rPr>
              <a:t>또는 </a:t>
            </a:r>
            <a:r>
              <a:rPr lang="en-US" altLang="ko-KR" dirty="0">
                <a:solidFill>
                  <a:schemeClr val="tx1"/>
                </a:solidFill>
              </a:rPr>
              <a:t>VARCHAR2</a:t>
            </a:r>
            <a:r>
              <a:rPr lang="ko-KR" altLang="ko-KR" dirty="0">
                <a:solidFill>
                  <a:schemeClr val="tx1"/>
                </a:solidFill>
              </a:rPr>
              <a:t>이므로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          </a:t>
            </a:r>
            <a:r>
              <a:rPr lang="ko-KR" altLang="ko-KR" dirty="0">
                <a:solidFill>
                  <a:schemeClr val="tx1"/>
                </a:solidFill>
              </a:rPr>
              <a:t>문자 </a:t>
            </a:r>
            <a:r>
              <a:rPr lang="ko-KR" altLang="ko-KR" dirty="0" err="1">
                <a:solidFill>
                  <a:schemeClr val="tx1"/>
                </a:solidFill>
              </a:rPr>
              <a:t>리터럴이라고</a:t>
            </a:r>
            <a:r>
              <a:rPr lang="ko-KR" altLang="ko-KR" dirty="0">
                <a:solidFill>
                  <a:schemeClr val="tx1"/>
                </a:solidFill>
              </a:rPr>
              <a:t> 합니다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예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abcd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및 </a:t>
            </a:r>
            <a:r>
              <a:rPr lang="en-US" altLang="ko-KR" dirty="0">
                <a:solidFill>
                  <a:schemeClr val="tx1"/>
                </a:solidFill>
              </a:rPr>
              <a:t>12f </a:t>
            </a:r>
            <a:r>
              <a:rPr lang="ko-KR" altLang="ko-KR" dirty="0">
                <a:solidFill>
                  <a:schemeClr val="tx1"/>
                </a:solidFill>
              </a:rPr>
              <a:t>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latinLnBrk="0"/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숫자 </a:t>
            </a:r>
            <a:r>
              <a:rPr lang="ko-KR" altLang="ko-KR" b="1" dirty="0" err="1">
                <a:solidFill>
                  <a:schemeClr val="tx1"/>
                </a:solidFill>
              </a:rPr>
              <a:t>리터럴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숫자 </a:t>
            </a:r>
            <a:r>
              <a:rPr lang="ko-KR" altLang="ko-KR" dirty="0" err="1">
                <a:solidFill>
                  <a:schemeClr val="tx1"/>
                </a:solidFill>
              </a:rPr>
              <a:t>리터럴은</a:t>
            </a:r>
            <a:r>
              <a:rPr lang="ko-KR" altLang="ko-KR" dirty="0">
                <a:solidFill>
                  <a:schemeClr val="tx1"/>
                </a:solidFill>
              </a:rPr>
              <a:t> 정수 또는 실수 값을 나타냅니다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예</a:t>
            </a:r>
            <a:r>
              <a:rPr lang="en-US" altLang="ko-KR" dirty="0">
                <a:solidFill>
                  <a:schemeClr val="tx1"/>
                </a:solidFill>
              </a:rPr>
              <a:t>: 123 </a:t>
            </a:r>
            <a:r>
              <a:rPr lang="ko-KR" altLang="ko-KR" dirty="0">
                <a:solidFill>
                  <a:schemeClr val="tx1"/>
                </a:solidFill>
              </a:rPr>
              <a:t>및 </a:t>
            </a:r>
            <a:r>
              <a:rPr lang="en-US" altLang="ko-KR" dirty="0">
                <a:solidFill>
                  <a:schemeClr val="tx1"/>
                </a:solidFill>
              </a:rPr>
              <a:t>1.234 </a:t>
            </a:r>
            <a:r>
              <a:rPr lang="ko-KR" altLang="ko-KR" dirty="0">
                <a:solidFill>
                  <a:schemeClr val="tx1"/>
                </a:solidFill>
              </a:rPr>
              <a:t>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 err="1">
                <a:solidFill>
                  <a:schemeClr val="tx1"/>
                </a:solidFill>
              </a:rPr>
              <a:t>부울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리터럴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ko-KR" dirty="0" err="1">
                <a:solidFill>
                  <a:schemeClr val="tx1"/>
                </a:solidFill>
              </a:rPr>
              <a:t>부울</a:t>
            </a:r>
            <a:r>
              <a:rPr lang="ko-KR" altLang="ko-KR" dirty="0">
                <a:solidFill>
                  <a:schemeClr val="tx1"/>
                </a:solidFill>
              </a:rPr>
              <a:t> 변수에 할당된 값은 </a:t>
            </a:r>
            <a:r>
              <a:rPr lang="ko-KR" altLang="ko-KR" dirty="0" err="1">
                <a:solidFill>
                  <a:schemeClr val="tx1"/>
                </a:solidFill>
              </a:rPr>
              <a:t>부울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리터럴입니다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              TRUE, FALSE </a:t>
            </a:r>
            <a:r>
              <a:rPr lang="ko-KR" altLang="ko-KR" dirty="0">
                <a:solidFill>
                  <a:schemeClr val="tx1"/>
                </a:solidFill>
              </a:rPr>
              <a:t>및 </a:t>
            </a:r>
            <a:r>
              <a:rPr lang="en-US" altLang="ko-KR" dirty="0">
                <a:solidFill>
                  <a:schemeClr val="tx1"/>
                </a:solidFill>
              </a:rPr>
              <a:t>NULL </a:t>
            </a:r>
            <a:r>
              <a:rPr lang="ko-KR" altLang="ko-KR" dirty="0">
                <a:solidFill>
                  <a:schemeClr val="tx1"/>
                </a:solidFill>
              </a:rPr>
              <a:t>은 부울 </a:t>
            </a:r>
            <a:r>
              <a:rPr lang="ko-KR" altLang="ko-KR" dirty="0" err="1">
                <a:solidFill>
                  <a:schemeClr val="tx1"/>
                </a:solidFill>
              </a:rPr>
              <a:t>리터럴이거나</a:t>
            </a:r>
            <a:r>
              <a:rPr lang="ko-KR" altLang="ko-KR" dirty="0">
                <a:solidFill>
                  <a:schemeClr val="tx1"/>
                </a:solidFill>
              </a:rPr>
              <a:t> 키워드입니다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772816"/>
            <a:ext cx="8064896" cy="295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buFontTx/>
              <a:buChar char="-"/>
            </a:pPr>
            <a:r>
              <a:rPr lang="ko-KR" altLang="ko-KR" b="1" dirty="0">
                <a:solidFill>
                  <a:schemeClr val="tx1"/>
                </a:solidFill>
              </a:rPr>
              <a:t>주석</a:t>
            </a:r>
            <a:endParaRPr lang="en-US" altLang="ko-KR" b="1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  <a:buFontTx/>
              <a:buChar char="-"/>
            </a:pPr>
            <a:endParaRPr lang="ko-KR" altLang="ko-KR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프로그래밍을 하면서 해당 프로그램의 의도나 </a:t>
            </a:r>
            <a:r>
              <a:rPr lang="ko-KR" altLang="ko-KR" dirty="0" err="1">
                <a:solidFill>
                  <a:schemeClr val="tx1"/>
                </a:solidFill>
              </a:rPr>
              <a:t>순서등의</a:t>
            </a:r>
            <a:r>
              <a:rPr lang="ko-KR" altLang="ko-KR" dirty="0">
                <a:solidFill>
                  <a:schemeClr val="tx1"/>
                </a:solidFill>
              </a:rPr>
              <a:t> 설명을 기록하는 것은 아주 좋은 습관입니다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이렇게 직접 프로그래밍 코드의 성능에는 영향을 주지 않지만 나중을 위해서 설명이나 해설 등을 기록해 두는 것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ko-KR" dirty="0">
                <a:solidFill>
                  <a:schemeClr val="tx1"/>
                </a:solidFill>
              </a:rPr>
              <a:t> 주석이라고 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latinLnBrk="0">
              <a:lnSpc>
                <a:spcPct val="150000"/>
              </a:lnSpc>
            </a:pPr>
            <a:r>
              <a:rPr lang="ko-KR" altLang="ko-KR" dirty="0">
                <a:solidFill>
                  <a:schemeClr val="tx1"/>
                </a:solidFill>
              </a:rPr>
              <a:t>이 주석은 한 줄 주석기호인 </a:t>
            </a:r>
            <a:r>
              <a:rPr lang="en-US" altLang="ko-KR" dirty="0">
                <a:solidFill>
                  <a:schemeClr val="tx1"/>
                </a:solidFill>
              </a:rPr>
              <a:t>–(</a:t>
            </a:r>
            <a:r>
              <a:rPr lang="ko-KR" altLang="ko-KR" dirty="0">
                <a:solidFill>
                  <a:schemeClr val="tx1"/>
                </a:solidFill>
              </a:rPr>
              <a:t>하이픈</a:t>
            </a:r>
            <a:r>
              <a:rPr lang="en-US" altLang="ko-KR" dirty="0">
                <a:solidFill>
                  <a:schemeClr val="tx1"/>
                </a:solidFill>
              </a:rPr>
              <a:t> 2</a:t>
            </a:r>
            <a:r>
              <a:rPr lang="ko-KR" altLang="ko-KR" dirty="0">
                <a:solidFill>
                  <a:schemeClr val="tx1"/>
                </a:solidFill>
              </a:rPr>
              <a:t>개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를 사용할 수도 있고</a:t>
            </a:r>
            <a:r>
              <a:rPr lang="en-US" altLang="ko-KR" dirty="0">
                <a:solidFill>
                  <a:schemeClr val="tx1"/>
                </a:solidFill>
              </a:rPr>
              <a:t> /* </a:t>
            </a:r>
            <a:r>
              <a:rPr lang="ko-KR" altLang="ko-KR" dirty="0">
                <a:solidFill>
                  <a:schemeClr val="tx1"/>
                </a:solidFill>
              </a:rPr>
              <a:t>주석</a:t>
            </a:r>
            <a:r>
              <a:rPr lang="en-US" altLang="ko-KR" dirty="0">
                <a:solidFill>
                  <a:schemeClr val="tx1"/>
                </a:solidFill>
              </a:rPr>
              <a:t> */ </a:t>
            </a:r>
            <a:r>
              <a:rPr lang="ko-KR" altLang="ko-KR" dirty="0">
                <a:solidFill>
                  <a:schemeClr val="tx1"/>
                </a:solidFill>
              </a:rPr>
              <a:t>의 방식으로 여러 줄에 걸쳐서 기록할 수도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98072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8. PL/SQL </a:t>
            </a:r>
            <a:r>
              <a:rPr lang="ko-KR" altLang="ko-KR" b="1" dirty="0">
                <a:solidFill>
                  <a:schemeClr val="tx1"/>
                </a:solidFill>
              </a:rPr>
              <a:t>에서의 블록 구문 작성 지침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772816"/>
            <a:ext cx="8568952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latinLnBrk="0">
              <a:buAutoNum type="arabicParenR"/>
            </a:pPr>
            <a:r>
              <a:rPr lang="ko-KR" altLang="ko-KR" sz="1600" dirty="0">
                <a:solidFill>
                  <a:schemeClr val="tx1"/>
                </a:solidFill>
              </a:rPr>
              <a:t>문자 </a:t>
            </a:r>
            <a:r>
              <a:rPr lang="ko-KR" altLang="ko-KR" sz="1600" dirty="0" err="1">
                <a:solidFill>
                  <a:schemeClr val="tx1"/>
                </a:solidFill>
              </a:rPr>
              <a:t>리터럴이나</a:t>
            </a:r>
            <a:r>
              <a:rPr lang="ko-KR" altLang="ko-KR" sz="1600" dirty="0">
                <a:solidFill>
                  <a:schemeClr val="tx1"/>
                </a:solidFill>
              </a:rPr>
              <a:t> 날짜 </a:t>
            </a:r>
            <a:r>
              <a:rPr lang="ko-KR" altLang="ko-KR" sz="1600" dirty="0" err="1">
                <a:solidFill>
                  <a:schemeClr val="tx1"/>
                </a:solidFill>
              </a:rPr>
              <a:t>리터럴</a:t>
            </a:r>
            <a:r>
              <a:rPr lang="ko-KR" altLang="ko-KR" sz="1600" dirty="0">
                <a:solidFill>
                  <a:schemeClr val="tx1"/>
                </a:solidFill>
              </a:rPr>
              <a:t> 사용시에는 반드시 홑 따옴표로 묶어서 표시해야 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342900" indent="-342900" latinLnBrk="0">
              <a:buAutoNum type="arabicParenR"/>
            </a:pP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2) </a:t>
            </a:r>
            <a:r>
              <a:rPr lang="ko-KR" altLang="ko-KR" sz="1600" dirty="0">
                <a:solidFill>
                  <a:schemeClr val="tx1"/>
                </a:solidFill>
              </a:rPr>
              <a:t>문장에서의 주석은 한 줄일 경우 </a:t>
            </a:r>
            <a:r>
              <a:rPr lang="en-US" altLang="ko-KR" sz="1600" dirty="0">
                <a:solidFill>
                  <a:schemeClr val="tx1"/>
                </a:solidFill>
              </a:rPr>
              <a:t>-- (</a:t>
            </a:r>
            <a:r>
              <a:rPr lang="ko-KR" altLang="ko-KR" sz="1600" dirty="0">
                <a:solidFill>
                  <a:schemeClr val="tx1"/>
                </a:solidFill>
              </a:rPr>
              <a:t>하이픈 두 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ko-KR" sz="1600" dirty="0">
                <a:solidFill>
                  <a:schemeClr val="tx1"/>
                </a:solidFill>
              </a:rPr>
              <a:t>를 써서 표시하고 여러 줄 일 경우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/* ~ */  </a:t>
            </a:r>
            <a:r>
              <a:rPr lang="ko-KR" altLang="ko-KR" sz="1600" dirty="0">
                <a:solidFill>
                  <a:schemeClr val="tx1"/>
                </a:solidFill>
              </a:rPr>
              <a:t>기호를 사용해서 표시해야 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3) </a:t>
            </a:r>
            <a:r>
              <a:rPr lang="ko-KR" altLang="ko-KR" sz="1600" dirty="0" err="1">
                <a:solidFill>
                  <a:schemeClr val="tx1"/>
                </a:solidFill>
              </a:rPr>
              <a:t>프로시져</a:t>
            </a:r>
            <a:r>
              <a:rPr lang="ko-KR" altLang="ko-KR" sz="1600" dirty="0">
                <a:solidFill>
                  <a:schemeClr val="tx1"/>
                </a:solidFill>
              </a:rPr>
              <a:t> 내에서는 </a:t>
            </a:r>
            <a:r>
              <a:rPr lang="ko-KR" altLang="ko-KR" sz="1600" dirty="0" err="1">
                <a:solidFill>
                  <a:schemeClr val="tx1"/>
                </a:solidFill>
              </a:rPr>
              <a:t>단일행</a:t>
            </a:r>
            <a:r>
              <a:rPr lang="ko-KR" altLang="ko-KR" sz="1600" dirty="0">
                <a:solidFill>
                  <a:schemeClr val="tx1"/>
                </a:solidFill>
              </a:rPr>
              <a:t> 함수만을 사용해야 하며</a:t>
            </a:r>
            <a:r>
              <a:rPr lang="en-US" altLang="ko-KR" sz="1600" dirty="0">
                <a:solidFill>
                  <a:schemeClr val="tx1"/>
                </a:solidFill>
              </a:rPr>
              <a:t> DECODE </a:t>
            </a:r>
            <a:r>
              <a:rPr lang="ko-KR" altLang="ko-KR" sz="1600" dirty="0">
                <a:solidFill>
                  <a:schemeClr val="tx1"/>
                </a:solidFill>
              </a:rPr>
              <a:t>함수나 그룹 함수는 사용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ko-KR" sz="1600" dirty="0">
                <a:solidFill>
                  <a:schemeClr val="tx1"/>
                </a:solidFill>
              </a:rPr>
              <a:t>할 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없습니다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이 말의 의미는</a:t>
            </a:r>
            <a:r>
              <a:rPr lang="en-US" altLang="ko-KR" sz="1600" dirty="0">
                <a:solidFill>
                  <a:schemeClr val="tx1"/>
                </a:solidFill>
              </a:rPr>
              <a:t> PL/SQL </a:t>
            </a:r>
            <a:r>
              <a:rPr lang="ko-KR" altLang="ko-KR" sz="1600" dirty="0">
                <a:solidFill>
                  <a:schemeClr val="tx1"/>
                </a:solidFill>
              </a:rPr>
              <a:t>내부에 포함되어 있는</a:t>
            </a:r>
            <a:r>
              <a:rPr lang="en-US" altLang="ko-KR" sz="1600" dirty="0">
                <a:solidFill>
                  <a:schemeClr val="tx1"/>
                </a:solidFill>
              </a:rPr>
              <a:t> SQL </a:t>
            </a:r>
            <a:r>
              <a:rPr lang="ko-KR" altLang="ko-KR" sz="1600" dirty="0">
                <a:solidFill>
                  <a:schemeClr val="tx1"/>
                </a:solidFill>
              </a:rPr>
              <a:t>문장에서는 위</a:t>
            </a:r>
            <a:r>
              <a:rPr lang="en-US" altLang="ko-KR" sz="1600" dirty="0">
                <a:solidFill>
                  <a:schemeClr val="tx1"/>
                </a:solidFill>
              </a:rPr>
              <a:t> 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ko-KR" sz="1600" dirty="0">
                <a:solidFill>
                  <a:schemeClr val="tx1"/>
                </a:solidFill>
              </a:rPr>
              <a:t>함수들을 쓸 수 있지만 그 외의</a:t>
            </a:r>
            <a:r>
              <a:rPr lang="en-US" altLang="ko-KR" sz="1600" dirty="0">
                <a:solidFill>
                  <a:schemeClr val="tx1"/>
                </a:solidFill>
              </a:rPr>
              <a:t> PL/SQL </a:t>
            </a:r>
            <a:r>
              <a:rPr lang="ko-KR" altLang="ko-KR" sz="1600" dirty="0">
                <a:solidFill>
                  <a:schemeClr val="tx1"/>
                </a:solidFill>
              </a:rPr>
              <a:t>문장에서는 사용 할 수 없다는 의미입니다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4) </a:t>
            </a:r>
            <a:r>
              <a:rPr lang="ko-KR" altLang="ko-KR" sz="1600" dirty="0">
                <a:solidFill>
                  <a:schemeClr val="tx1"/>
                </a:solidFill>
              </a:rPr>
              <a:t>시퀀스를 사용할 때</a:t>
            </a:r>
            <a:r>
              <a:rPr lang="en-US" altLang="ko-KR" sz="1600" dirty="0">
                <a:solidFill>
                  <a:schemeClr val="tx1"/>
                </a:solidFill>
              </a:rPr>
              <a:t> - 11g </a:t>
            </a:r>
            <a:r>
              <a:rPr lang="ko-KR" altLang="ko-KR" sz="1600" dirty="0">
                <a:solidFill>
                  <a:schemeClr val="tx1"/>
                </a:solidFill>
              </a:rPr>
              <a:t>이전 버전에서는 시퀀스를 사용하기 위해서는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SQL </a:t>
            </a:r>
            <a:r>
              <a:rPr lang="ko-KR" altLang="ko-KR" sz="1600" dirty="0">
                <a:solidFill>
                  <a:schemeClr val="tx1"/>
                </a:solidFill>
              </a:rPr>
              <a:t>문장을 이용하여 시퀀스를 변수에 할당 한 후 해당 변수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값을 사용했으나</a:t>
            </a:r>
            <a:r>
              <a:rPr lang="en-US" altLang="ko-KR" sz="1600" dirty="0">
                <a:solidFill>
                  <a:schemeClr val="tx1"/>
                </a:solidFill>
              </a:rPr>
              <a:t> 11g </a:t>
            </a:r>
            <a:r>
              <a:rPr lang="ko-KR" altLang="ko-KR" sz="1600" dirty="0">
                <a:solidFill>
                  <a:schemeClr val="tx1"/>
                </a:solidFill>
              </a:rPr>
              <a:t>버전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ko-KR" altLang="ko-KR" sz="1600" dirty="0">
                <a:solidFill>
                  <a:schemeClr val="tx1"/>
                </a:solidFill>
              </a:rPr>
              <a:t>부터는</a:t>
            </a:r>
            <a:r>
              <a:rPr lang="en-US" altLang="ko-KR" sz="1600" dirty="0">
                <a:solidFill>
                  <a:schemeClr val="tx1"/>
                </a:solidFill>
              </a:rPr>
              <a:t> PL/SQL </a:t>
            </a:r>
            <a:r>
              <a:rPr lang="ko-KR" altLang="ko-KR" sz="1600" dirty="0">
                <a:solidFill>
                  <a:schemeClr val="tx1"/>
                </a:solidFill>
              </a:rPr>
              <a:t>문장에서 바로 시퀀스를 사용 할 수 있게 되었습니다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5) </a:t>
            </a:r>
            <a:r>
              <a:rPr lang="ko-KR" altLang="ko-KR" sz="1600" dirty="0">
                <a:solidFill>
                  <a:schemeClr val="tx1"/>
                </a:solidFill>
              </a:rPr>
              <a:t>데이터의 형 변환에 주의</a:t>
            </a:r>
            <a:r>
              <a:rPr lang="ko-KR" altLang="en-US" sz="1600" dirty="0">
                <a:solidFill>
                  <a:schemeClr val="tx1"/>
                </a:solidFill>
              </a:rPr>
              <a:t>해</a:t>
            </a:r>
            <a:r>
              <a:rPr lang="ko-KR" altLang="ko-KR" sz="1600" dirty="0">
                <a:solidFill>
                  <a:schemeClr val="tx1"/>
                </a:solidFill>
              </a:rPr>
              <a:t>야 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ko-KR" altLang="ko-KR" sz="1600" dirty="0">
                <a:solidFill>
                  <a:schemeClr val="tx1"/>
                </a:solidFill>
              </a:rPr>
              <a:t>데이터의 형 변환은 묵시적 형 변환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ko-KR" sz="1600" dirty="0">
                <a:solidFill>
                  <a:schemeClr val="tx1"/>
                </a:solidFill>
              </a:rPr>
              <a:t>자동 형 변환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ko-KR" sz="1600" dirty="0">
                <a:solidFill>
                  <a:schemeClr val="tx1"/>
                </a:solidFill>
              </a:rPr>
              <a:t>과 명시적 형 변환</a:t>
            </a:r>
            <a:r>
              <a:rPr lang="en-US" altLang="ko-KR" sz="1600" dirty="0">
                <a:solidFill>
                  <a:schemeClr val="tx1"/>
                </a:solidFill>
              </a:rPr>
              <a:t> (</a:t>
            </a:r>
            <a:r>
              <a:rPr lang="ko-KR" altLang="ko-KR" sz="1600" dirty="0">
                <a:solidFill>
                  <a:schemeClr val="tx1"/>
                </a:solidFill>
              </a:rPr>
              <a:t>수동 형 변환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ko-KR" sz="1600" dirty="0">
                <a:solidFill>
                  <a:schemeClr val="tx1"/>
                </a:solidFill>
              </a:rPr>
              <a:t>으로 </a:t>
            </a:r>
          </a:p>
          <a:p>
            <a:pPr latinLnBrk="0"/>
            <a:r>
              <a:rPr lang="ko-KR" altLang="ko-KR" sz="1600" dirty="0">
                <a:solidFill>
                  <a:schemeClr val="tx1"/>
                </a:solidFill>
              </a:rPr>
              <a:t>나눌 수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이 부분은</a:t>
            </a:r>
            <a:r>
              <a:rPr lang="en-US" altLang="ko-KR" sz="1600" dirty="0">
                <a:solidFill>
                  <a:schemeClr val="tx1"/>
                </a:solidFill>
              </a:rPr>
              <a:t> SQL </a:t>
            </a:r>
            <a:r>
              <a:rPr lang="ko-KR" altLang="ko-KR" sz="1600" dirty="0">
                <a:solidFill>
                  <a:schemeClr val="tx1"/>
                </a:solidFill>
              </a:rPr>
              <a:t>에서의 규칙과 동일합니다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ko-KR" altLang="ko-KR" sz="1600" dirty="0">
                <a:solidFill>
                  <a:schemeClr val="tx1"/>
                </a:solidFill>
              </a:rPr>
              <a:t>묵시적 형 변환은 문자와 숫자</a:t>
            </a:r>
            <a:r>
              <a:rPr lang="en-US" altLang="ko-KR" sz="1600" dirty="0">
                <a:solidFill>
                  <a:schemeClr val="tx1"/>
                </a:solidFill>
              </a:rPr>
              <a:t> , </a:t>
            </a:r>
            <a:r>
              <a:rPr lang="ko-KR" altLang="ko-KR" sz="1600" dirty="0">
                <a:solidFill>
                  <a:schemeClr val="tx1"/>
                </a:solidFill>
              </a:rPr>
              <a:t>문자와 날짜를 연산 할 때 발생하며 이 부분 때문에 성능에 </a:t>
            </a:r>
          </a:p>
          <a:p>
            <a:pPr latinLnBrk="0"/>
            <a:r>
              <a:rPr lang="ko-KR" altLang="ko-KR" sz="1600" dirty="0">
                <a:solidFill>
                  <a:schemeClr val="tx1"/>
                </a:solidFill>
              </a:rPr>
              <a:t>의도하지 않게 나쁜 영향을 줄 수 있으므로 데이터 형의 일치에 항상 주의하셔야 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endParaRPr lang="ko-KR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532859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9. </a:t>
            </a:r>
            <a:r>
              <a:rPr lang="ko-KR" altLang="ko-KR" b="1" dirty="0">
                <a:solidFill>
                  <a:schemeClr val="tx1"/>
                </a:solidFill>
              </a:rPr>
              <a:t>중첩된</a:t>
            </a:r>
            <a:r>
              <a:rPr lang="en-US" altLang="ko-KR" b="1" dirty="0">
                <a:solidFill>
                  <a:schemeClr val="tx1"/>
                </a:solidFill>
              </a:rPr>
              <a:t> PL/SQL </a:t>
            </a:r>
            <a:r>
              <a:rPr lang="ko-KR" altLang="ko-KR" b="1" dirty="0">
                <a:solidFill>
                  <a:schemeClr val="tx1"/>
                </a:solidFill>
              </a:rPr>
              <a:t>블록 작성하기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80897" name="AutoShape 1"/>
          <p:cNvSpPr>
            <a:spLocks noChangeArrowheads="1"/>
          </p:cNvSpPr>
          <p:nvPr/>
        </p:nvSpPr>
        <p:spPr bwMode="auto">
          <a:xfrm>
            <a:off x="4352230" y="1052736"/>
            <a:ext cx="4540250" cy="51371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SCOTT&gt;DECLARE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  v_first VARCHAR2(5) := 'Outer';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DECLARE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    v_second  VARCHAR2(5) := 'Inner';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  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7      DBMS_OUTPUT.PUT_LINE(v_first);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8      DBMS_OUTPUT.PUT_LINE(v_second);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9  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10   DBMS_OUTPUT.PUT_LINE(v_first);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11   DBMS_OUTPUT.PUT_LINE(v_second);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12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13  /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DBMS_OUTPUT.PUT_LINE(v_second);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           *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ERROR at line 11: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ORA-06550: line 11, column 23: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PLS-00201: identifier 'V_SECOND' must be declared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ORA-06550: line 11, column 2: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PL/SQL: Statement ignored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9592" y="2996952"/>
            <a:ext cx="3600400" cy="12961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11</a:t>
            </a:r>
            <a:r>
              <a:rPr lang="ko-KR" altLang="en-US" dirty="0">
                <a:solidFill>
                  <a:schemeClr val="tx1"/>
                </a:solidFill>
              </a:rPr>
              <a:t>번 줄의 </a:t>
            </a:r>
            <a:r>
              <a:rPr lang="en-US" altLang="ko-KR" dirty="0" err="1">
                <a:solidFill>
                  <a:schemeClr val="tx1"/>
                </a:solidFill>
              </a:rPr>
              <a:t>v_second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변수 때문에 에러가 발생함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변수의 범위가 중요함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873" name="AutoShape 1"/>
          <p:cNvSpPr>
            <a:spLocks noChangeArrowheads="1"/>
          </p:cNvSpPr>
          <p:nvPr/>
        </p:nvSpPr>
        <p:spPr bwMode="auto">
          <a:xfrm>
            <a:off x="3779912" y="1268760"/>
            <a:ext cx="4896544" cy="489654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 DECLARE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  v_first VARCHAR2(5) := 'Outer';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DECLARE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    v_second  VARCHAR2(5) := 'Inner';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  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7      DBMS_OUTPUT.PUT_LINE(v_first);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8      DBMS_OUTPUT.PUT_LINE(v_second);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9  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10   DBMS_OUTPUT.PUT_LINE(v_first);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11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12  /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Outer   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  <a:sym typeface="Wingdings" pitchFamily="2" charset="2"/>
              </a:rPr>
              <a:t>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7</a:t>
            </a: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번 줄의 결과값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Inner    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  <a:sym typeface="Wingdings" pitchFamily="2" charset="2"/>
              </a:rPr>
              <a:t>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8</a:t>
            </a: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번 줄의 결과값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Outer   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  <a:sym typeface="Wingdings" pitchFamily="2" charset="2"/>
              </a:rPr>
              <a:t>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10</a:t>
            </a: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번 줄의 결과값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procedure successfully completed.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87624" y="2852936"/>
            <a:ext cx="2736304" cy="151216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문제의 라인을 삭제 한 후 실행하니 정상적으로 수행 완료됩니다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547260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10. PL/SQL </a:t>
            </a:r>
            <a:r>
              <a:rPr lang="ko-KR" altLang="ko-KR" b="1" dirty="0">
                <a:solidFill>
                  <a:schemeClr val="tx1"/>
                </a:solidFill>
              </a:rPr>
              <a:t>에서의 연산자 사용하기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755576" y="1844824"/>
          <a:ext cx="7416824" cy="3816422"/>
        </p:xfrm>
        <a:graphic>
          <a:graphicData uri="http://schemas.openxmlformats.org/drawingml/2006/table">
            <a:tbl>
              <a:tblPr/>
              <a:tblGrid>
                <a:gridCol w="33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6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15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b="1" kern="0">
                          <a:latin typeface="맑은 고딕"/>
                          <a:ea typeface="맑은 고딕"/>
                          <a:cs typeface="Times New Roman"/>
                        </a:rPr>
                        <a:t>연 산 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b="1" kern="0">
                          <a:latin typeface="맑은 고딕"/>
                          <a:ea typeface="맑은 고딕"/>
                          <a:cs typeface="Times New Roman"/>
                        </a:rPr>
                        <a:t>의</a:t>
                      </a:r>
                      <a:r>
                        <a:rPr lang="en-US" sz="1600" b="1" kern="0">
                          <a:latin typeface="맑은 고딕"/>
                          <a:ea typeface="맑은 고딕"/>
                          <a:cs typeface="Times New Roman"/>
                        </a:rPr>
                        <a:t>   </a:t>
                      </a:r>
                      <a:r>
                        <a:rPr lang="ko-KR" sz="1600" b="1" kern="0">
                          <a:latin typeface="맑은 고딕"/>
                          <a:ea typeface="맑은 고딕"/>
                          <a:cs typeface="Times New Roman"/>
                        </a:rPr>
                        <a:t>미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**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제곱 연산자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+ , -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일치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 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부정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* , /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곱하기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 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나누기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+ , - , ||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더하기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 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빼기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 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연결하기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15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Times New Roman"/>
                          <a:ea typeface="맑은 고딕"/>
                          <a:cs typeface="Times New Roman"/>
                        </a:rPr>
                        <a:t>=, &lt;, &gt;, &lt;=, &gt;=, &lt;&gt;, !=, ~=, ^=,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IS NULL, LIKE, BETWEEN, IN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비교 연산자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NOT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논리 부정 연산자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AND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두 조건 모두 참일 경우 참 을 반환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OR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latin typeface="맑은 고딕"/>
                          <a:ea typeface="맑은 고딕"/>
                          <a:cs typeface="Times New Roman"/>
                        </a:rPr>
                        <a:t>두 조건 중 한가지만 참 일 경우 참 을 반환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518457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PL/SQL </a:t>
            </a:r>
            <a:r>
              <a:rPr lang="ko-KR" altLang="ko-KR" b="1" dirty="0">
                <a:solidFill>
                  <a:schemeClr val="tx1"/>
                </a:solidFill>
              </a:rPr>
              <a:t>의 런타임 구조</a:t>
            </a:r>
            <a:r>
              <a:rPr lang="en-US" altLang="ko-KR" b="1" dirty="0">
                <a:solidFill>
                  <a:schemeClr val="tx1"/>
                </a:solidFill>
              </a:rPr>
              <a:t> - 1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런타임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1916832"/>
            <a:ext cx="7776864" cy="417646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1556792"/>
            <a:ext cx="8352928" cy="475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PL/SQL</a:t>
            </a:r>
            <a:r>
              <a:rPr lang="ko-KR" altLang="ko-KR" b="1" dirty="0">
                <a:solidFill>
                  <a:schemeClr val="tx1"/>
                </a:solidFill>
              </a:rPr>
              <a:t>에서 변수를 사용하는 이유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>
                <a:solidFill>
                  <a:schemeClr val="tx1"/>
                </a:solidFill>
              </a:rPr>
              <a:t>변수는 데이터의 임시 저장 영역입니다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>
                <a:solidFill>
                  <a:schemeClr val="tx1"/>
                </a:solidFill>
              </a:rPr>
              <a:t>저장된 값을 조작하기 위해 사용합니다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>
                <a:solidFill>
                  <a:schemeClr val="tx1"/>
                </a:solidFill>
              </a:rPr>
              <a:t>저장된 값을 반복해서 재 사용할 수 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변수 생성 규칙</a:t>
            </a:r>
            <a:endParaRPr lang="ko-KR" altLang="ko-KR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>
                <a:solidFill>
                  <a:schemeClr val="tx1"/>
                </a:solidFill>
              </a:rPr>
              <a:t>반드시 문자로 시작해야만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>
                <a:solidFill>
                  <a:schemeClr val="tx1"/>
                </a:solidFill>
              </a:rPr>
              <a:t>문자나 숫자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특수문자를 포함할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 err="1">
                <a:solidFill>
                  <a:schemeClr val="tx1"/>
                </a:solidFill>
              </a:rPr>
              <a:t>변수명은</a:t>
            </a:r>
            <a:r>
              <a:rPr lang="en-US" altLang="ko-KR" dirty="0">
                <a:solidFill>
                  <a:schemeClr val="tx1"/>
                </a:solidFill>
              </a:rPr>
              <a:t> 30 bytes </a:t>
            </a:r>
            <a:r>
              <a:rPr lang="ko-KR" altLang="ko-KR" dirty="0">
                <a:solidFill>
                  <a:schemeClr val="tx1"/>
                </a:solidFill>
              </a:rPr>
              <a:t>이하여야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 err="1">
                <a:solidFill>
                  <a:schemeClr val="tx1"/>
                </a:solidFill>
              </a:rPr>
              <a:t>예약어를</a:t>
            </a:r>
            <a:r>
              <a:rPr lang="ko-KR" altLang="ko-KR" dirty="0">
                <a:solidFill>
                  <a:schemeClr val="tx1"/>
                </a:solidFill>
              </a:rPr>
              <a:t> 포함하면 안됩니다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선언부에서</a:t>
            </a:r>
            <a:r>
              <a:rPr lang="ko-KR" altLang="ko-KR" b="1" dirty="0">
                <a:solidFill>
                  <a:schemeClr val="tx1"/>
                </a:solidFill>
              </a:rPr>
              <a:t> 선언되고 원한다면 특정 값으로 초기화도 가능합니다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실행부에서</a:t>
            </a:r>
            <a:r>
              <a:rPr lang="ko-KR" altLang="ko-KR" b="1" dirty="0">
                <a:solidFill>
                  <a:schemeClr val="tx1"/>
                </a:solidFill>
              </a:rPr>
              <a:t> 실행되면서 값이 할당이 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서브 프로그램의 </a:t>
            </a:r>
            <a:r>
              <a:rPr lang="ko-KR" altLang="ko-KR" b="1" dirty="0" err="1">
                <a:solidFill>
                  <a:schemeClr val="tx1"/>
                </a:solidFill>
              </a:rPr>
              <a:t>파라미터로</a:t>
            </a:r>
            <a:r>
              <a:rPr lang="ko-KR" altLang="ko-KR" b="1" dirty="0">
                <a:solidFill>
                  <a:schemeClr val="tx1"/>
                </a:solidFill>
              </a:rPr>
              <a:t> 전달되기도 하며 서브 프로그램의 출력결과를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</a:t>
            </a:r>
            <a:r>
              <a:rPr lang="ko-KR" altLang="ko-KR" b="1" dirty="0">
                <a:solidFill>
                  <a:schemeClr val="tx1"/>
                </a:solidFill>
              </a:rPr>
              <a:t>저장하기도 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2146" y="1115452"/>
            <a:ext cx="7140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11. PL/SQL </a:t>
            </a:r>
            <a:r>
              <a:rPr lang="ko-KR" altLang="ko-KR" b="1" dirty="0"/>
              <a:t>에서 변수의 의미와 사용법을 배웁니다</a:t>
            </a:r>
            <a:r>
              <a:rPr lang="en-US" altLang="ko-KR" b="1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701658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124744"/>
            <a:ext cx="439248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</a:t>
            </a:r>
            <a:r>
              <a:rPr lang="ko-KR" altLang="ko-KR" b="1" dirty="0">
                <a:solidFill>
                  <a:schemeClr val="tx1"/>
                </a:solidFill>
              </a:rPr>
              <a:t>주요 변수들의 종류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변수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1628800"/>
            <a:ext cx="7416824" cy="417646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354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302433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</a:t>
            </a:r>
            <a:r>
              <a:rPr lang="ko-KR" altLang="ko-KR" b="1" dirty="0">
                <a:solidFill>
                  <a:schemeClr val="tx1"/>
                </a:solidFill>
              </a:rPr>
              <a:t>단순 변수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1412776"/>
            <a:ext cx="41764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SCALAR </a:t>
            </a:r>
            <a:r>
              <a:rPr lang="ko-KR" altLang="ko-KR" b="1" dirty="0">
                <a:solidFill>
                  <a:schemeClr val="tx1"/>
                </a:solidFill>
              </a:rPr>
              <a:t>변수 와</a:t>
            </a:r>
            <a:r>
              <a:rPr lang="en-US" altLang="ko-KR" b="1" dirty="0">
                <a:solidFill>
                  <a:schemeClr val="tx1"/>
                </a:solidFill>
              </a:rPr>
              <a:t> Reference </a:t>
            </a:r>
            <a:r>
              <a:rPr lang="ko-KR" altLang="ko-KR" b="1" dirty="0">
                <a:solidFill>
                  <a:schemeClr val="tx1"/>
                </a:solidFill>
              </a:rPr>
              <a:t>변수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1844824"/>
            <a:ext cx="1985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(1) SCALAR </a:t>
            </a:r>
            <a:r>
              <a:rPr lang="ko-KR" altLang="ko-KR" b="1" dirty="0"/>
              <a:t>변수</a:t>
            </a:r>
            <a:endParaRPr lang="ko-KR" altLang="en-US" dirty="0"/>
          </a:p>
        </p:txBody>
      </p:sp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899592" y="2276872"/>
            <a:ext cx="6768752" cy="7920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 법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Identifier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[CONSTANT]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datatype</a:t>
            </a: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[NOT NULL] [:= | DEFAULT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expr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];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9552" y="3501008"/>
            <a:ext cx="813690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 스칼라 변수 선언 예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 err="1">
                <a:solidFill>
                  <a:schemeClr val="tx1"/>
                </a:solidFill>
              </a:rPr>
              <a:t>Vno</a:t>
            </a:r>
            <a:r>
              <a:rPr lang="en-US" altLang="ko-KR" dirty="0">
                <a:solidFill>
                  <a:schemeClr val="tx1"/>
                </a:solidFill>
              </a:rPr>
              <a:t>  number(5,3) &lt;- </a:t>
            </a:r>
            <a:r>
              <a:rPr lang="ko-KR" altLang="ko-KR" dirty="0">
                <a:solidFill>
                  <a:schemeClr val="tx1"/>
                </a:solidFill>
              </a:rPr>
              <a:t>숫자를 저장하는 변수로 총</a:t>
            </a:r>
            <a:r>
              <a:rPr lang="en-US" altLang="ko-KR" dirty="0">
                <a:solidFill>
                  <a:schemeClr val="tx1"/>
                </a:solidFill>
              </a:rPr>
              <a:t> 5</a:t>
            </a:r>
            <a:r>
              <a:rPr lang="ko-KR" altLang="ko-KR" dirty="0">
                <a:solidFill>
                  <a:schemeClr val="tx1"/>
                </a:solidFill>
              </a:rPr>
              <a:t>자리이며 소수점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이하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                       3</a:t>
            </a:r>
            <a:r>
              <a:rPr lang="ko-KR" altLang="ko-KR" dirty="0">
                <a:solidFill>
                  <a:schemeClr val="tx1"/>
                </a:solidFill>
              </a:rPr>
              <a:t>자리를 의미합니다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 err="1">
                <a:solidFill>
                  <a:schemeClr val="tx1"/>
                </a:solidFill>
              </a:rPr>
              <a:t>Vname</a:t>
            </a:r>
            <a:r>
              <a:rPr lang="en-US" altLang="ko-KR" dirty="0">
                <a:solidFill>
                  <a:schemeClr val="tx1"/>
                </a:solidFill>
              </a:rPr>
              <a:t> varchar2(10) &lt;- </a:t>
            </a:r>
            <a:r>
              <a:rPr lang="ko-KR" altLang="ko-KR" dirty="0">
                <a:solidFill>
                  <a:schemeClr val="tx1"/>
                </a:solidFill>
              </a:rPr>
              <a:t>문자를 저장하는 변수로 총</a:t>
            </a:r>
            <a:r>
              <a:rPr lang="en-US" altLang="ko-KR" dirty="0">
                <a:solidFill>
                  <a:schemeClr val="tx1"/>
                </a:solidFill>
              </a:rPr>
              <a:t> 10 </a:t>
            </a:r>
            <a:r>
              <a:rPr lang="ko-KR" altLang="ko-KR" dirty="0">
                <a:solidFill>
                  <a:schemeClr val="tx1"/>
                </a:solidFill>
              </a:rPr>
              <a:t>바이트의 길이를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                        </a:t>
            </a:r>
            <a:r>
              <a:rPr lang="ko-KR" altLang="ko-KR" dirty="0">
                <a:solidFill>
                  <a:schemeClr val="tx1"/>
                </a:solidFill>
              </a:rPr>
              <a:t> 저장할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 err="1">
                <a:solidFill>
                  <a:schemeClr val="tx1"/>
                </a:solidFill>
              </a:rPr>
              <a:t>Vday</a:t>
            </a:r>
            <a:r>
              <a:rPr lang="en-US" altLang="ko-KR" dirty="0">
                <a:solidFill>
                  <a:schemeClr val="tx1"/>
                </a:solidFill>
              </a:rPr>
              <a:t>  date &lt;- </a:t>
            </a:r>
            <a:r>
              <a:rPr lang="ko-KR" altLang="ko-KR" dirty="0">
                <a:solidFill>
                  <a:schemeClr val="tx1"/>
                </a:solidFill>
              </a:rPr>
              <a:t>날짜를 저장하는 변수입니다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089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41764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SCALAR </a:t>
            </a:r>
            <a:r>
              <a:rPr lang="ko-KR" altLang="ko-KR" b="1" dirty="0">
                <a:solidFill>
                  <a:schemeClr val="tx1"/>
                </a:solidFill>
              </a:rPr>
              <a:t>변수의 데이터 타입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772816"/>
            <a:ext cx="8208912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• CHAR [(</a:t>
            </a:r>
            <a:r>
              <a:rPr lang="ko-KR" altLang="ko-KR" b="1" dirty="0">
                <a:solidFill>
                  <a:schemeClr val="tx1"/>
                </a:solidFill>
              </a:rPr>
              <a:t>최대길이</a:t>
            </a:r>
            <a:r>
              <a:rPr lang="en-US" altLang="ko-KR" b="1" dirty="0">
                <a:solidFill>
                  <a:schemeClr val="tx1"/>
                </a:solidFill>
              </a:rPr>
              <a:t>)]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이 타입은 고정 길이의 문자를 저장하며 최대</a:t>
            </a:r>
            <a:r>
              <a:rPr lang="en-US" altLang="ko-KR" dirty="0">
                <a:solidFill>
                  <a:schemeClr val="tx1"/>
                </a:solidFill>
              </a:rPr>
              <a:t> 32,767 </a:t>
            </a:r>
            <a:r>
              <a:rPr lang="ko-KR" altLang="ko-KR" dirty="0">
                <a:solidFill>
                  <a:schemeClr val="tx1"/>
                </a:solidFill>
              </a:rPr>
              <a:t>바이트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값을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저장합니다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기본 최소값은</a:t>
            </a:r>
            <a:r>
              <a:rPr lang="en-US" altLang="ko-KR" dirty="0">
                <a:solidFill>
                  <a:schemeClr val="tx1"/>
                </a:solidFill>
              </a:rPr>
              <a:t> 1</a:t>
            </a:r>
            <a:r>
              <a:rPr lang="ko-KR" altLang="ko-KR" dirty="0">
                <a:solidFill>
                  <a:schemeClr val="tx1"/>
                </a:solidFill>
              </a:rPr>
              <a:t>로 설정되어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b="1" dirty="0">
                <a:solidFill>
                  <a:schemeClr val="tx1"/>
                </a:solidFill>
              </a:rPr>
              <a:t>• VARCHAR2 (</a:t>
            </a:r>
            <a:r>
              <a:rPr lang="ko-KR" altLang="ko-KR" b="1" dirty="0">
                <a:solidFill>
                  <a:schemeClr val="tx1"/>
                </a:solidFill>
              </a:rPr>
              <a:t>최대길이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이 타입은 가변 길이의 문자를 저장하며 최대</a:t>
            </a:r>
            <a:r>
              <a:rPr lang="en-US" altLang="ko-KR" dirty="0">
                <a:solidFill>
                  <a:schemeClr val="tx1"/>
                </a:solidFill>
              </a:rPr>
              <a:t> 32,767 </a:t>
            </a:r>
            <a:r>
              <a:rPr lang="ko-KR" altLang="ko-KR" dirty="0">
                <a:solidFill>
                  <a:schemeClr val="tx1"/>
                </a:solidFill>
              </a:rPr>
              <a:t>바이트 값을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저장합니다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기본 값은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b="1" dirty="0">
                <a:solidFill>
                  <a:schemeClr val="tx1"/>
                </a:solidFill>
              </a:rPr>
              <a:t>• NUMBER [(</a:t>
            </a:r>
            <a:r>
              <a:rPr lang="ko-KR" altLang="ko-KR" b="1" dirty="0">
                <a:solidFill>
                  <a:schemeClr val="tx1"/>
                </a:solidFill>
              </a:rPr>
              <a:t>전체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자리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수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b="1" dirty="0">
                <a:solidFill>
                  <a:schemeClr val="tx1"/>
                </a:solidFill>
              </a:rPr>
              <a:t>소수점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이하 자리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수</a:t>
            </a:r>
            <a:r>
              <a:rPr lang="en-US" altLang="ko-KR" b="1" dirty="0">
                <a:solidFill>
                  <a:schemeClr val="tx1"/>
                </a:solidFill>
              </a:rPr>
              <a:t>)]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이 타입은 전체 자리수와 소수점 이하의 자리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수를 가진 숫자입니다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전체 자리수의 범위는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ko-KR" dirty="0">
                <a:solidFill>
                  <a:schemeClr val="tx1"/>
                </a:solidFill>
              </a:rPr>
              <a:t>부터 </a:t>
            </a:r>
            <a:r>
              <a:rPr lang="en-US" altLang="ko-KR" dirty="0">
                <a:solidFill>
                  <a:schemeClr val="tx1"/>
                </a:solidFill>
              </a:rPr>
              <a:t>38</a:t>
            </a:r>
            <a:r>
              <a:rPr lang="ko-KR" altLang="ko-KR" dirty="0">
                <a:solidFill>
                  <a:schemeClr val="tx1"/>
                </a:solidFill>
              </a:rPr>
              <a:t>까지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소수점 이하 자리수의 범위는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-84 </a:t>
            </a:r>
            <a:r>
              <a:rPr lang="ko-KR" altLang="ko-KR" dirty="0">
                <a:solidFill>
                  <a:schemeClr val="tx1"/>
                </a:solidFill>
              </a:rPr>
              <a:t>부터 </a:t>
            </a:r>
            <a:r>
              <a:rPr lang="en-US" altLang="ko-KR" dirty="0">
                <a:solidFill>
                  <a:schemeClr val="tx1"/>
                </a:solidFill>
              </a:rPr>
              <a:t>127 </a:t>
            </a:r>
            <a:r>
              <a:rPr lang="ko-KR" altLang="ko-KR" dirty="0">
                <a:solidFill>
                  <a:schemeClr val="tx1"/>
                </a:solidFill>
              </a:rPr>
              <a:t>까지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064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SCALAR </a:t>
            </a:r>
            <a:r>
              <a:rPr lang="ko-KR" altLang="ko-KR" b="1" dirty="0">
                <a:solidFill>
                  <a:schemeClr val="tx1"/>
                </a:solidFill>
              </a:rPr>
              <a:t>변수의 데이터 타입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계속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700808"/>
            <a:ext cx="8136904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BINARY_INTEGER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-2,147,483,647 - 2,147,483,647 </a:t>
            </a:r>
            <a:r>
              <a:rPr lang="ko-KR" altLang="ko-KR" sz="1600" dirty="0">
                <a:solidFill>
                  <a:schemeClr val="tx1"/>
                </a:solidFill>
              </a:rPr>
              <a:t>사이의 정수를 저장하는 타입입니다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PLS_INTEGER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-2,147,483,647 - 2,147,483,647 </a:t>
            </a:r>
            <a:r>
              <a:rPr lang="ko-KR" altLang="ko-KR" sz="1600" dirty="0">
                <a:solidFill>
                  <a:schemeClr val="tx1"/>
                </a:solidFill>
              </a:rPr>
              <a:t>사이의 부호 있는 정수에 대한 기본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유형입니다</a:t>
            </a:r>
            <a:r>
              <a:rPr lang="en-US" altLang="ko-KR" sz="1600" dirty="0">
                <a:solidFill>
                  <a:schemeClr val="tx1"/>
                </a:solidFill>
              </a:rPr>
              <a:t>. PLS_INTEGER </a:t>
            </a:r>
            <a:r>
              <a:rPr lang="ko-KR" altLang="ko-KR" sz="1600" dirty="0">
                <a:solidFill>
                  <a:schemeClr val="tx1"/>
                </a:solidFill>
              </a:rPr>
              <a:t>값은 </a:t>
            </a:r>
            <a:r>
              <a:rPr lang="en-US" altLang="ko-KR" sz="1600" dirty="0">
                <a:solidFill>
                  <a:schemeClr val="tx1"/>
                </a:solidFill>
              </a:rPr>
              <a:t>NUMBER </a:t>
            </a:r>
            <a:r>
              <a:rPr lang="ko-KR" altLang="ko-KR" sz="1600" dirty="0">
                <a:solidFill>
                  <a:schemeClr val="tx1"/>
                </a:solidFill>
              </a:rPr>
              <a:t>값보다 저장 공간이 적게 필요하고 연산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ko-KR" altLang="ko-KR" sz="1600" dirty="0">
                <a:solidFill>
                  <a:schemeClr val="tx1"/>
                </a:solidFill>
              </a:rPr>
              <a:t> 속도가 더 빠릅니다</a:t>
            </a:r>
            <a:r>
              <a:rPr lang="en-US" altLang="ko-KR" sz="1600" dirty="0">
                <a:solidFill>
                  <a:schemeClr val="tx1"/>
                </a:solidFill>
              </a:rPr>
              <a:t>. Oracle Database 11</a:t>
            </a:r>
            <a:r>
              <a:rPr lang="en-US" altLang="ko-KR" sz="1600" i="1" dirty="0">
                <a:solidFill>
                  <a:schemeClr val="tx1"/>
                </a:solidFill>
              </a:rPr>
              <a:t>g</a:t>
            </a:r>
            <a:r>
              <a:rPr lang="ko-KR" altLang="ko-KR" sz="1600" dirty="0">
                <a:solidFill>
                  <a:schemeClr val="tx1"/>
                </a:solidFill>
              </a:rPr>
              <a:t>에서는 </a:t>
            </a:r>
            <a:r>
              <a:rPr lang="en-US" altLang="ko-KR" sz="1600" dirty="0">
                <a:solidFill>
                  <a:schemeClr val="tx1"/>
                </a:solidFill>
              </a:rPr>
              <a:t> PLS_INTEGER </a:t>
            </a:r>
            <a:r>
              <a:rPr lang="ko-KR" altLang="ko-KR" sz="1600" dirty="0">
                <a:solidFill>
                  <a:schemeClr val="tx1"/>
                </a:solidFill>
              </a:rPr>
              <a:t>및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BINARY_INTEGER </a:t>
            </a:r>
            <a:r>
              <a:rPr lang="ko-KR" altLang="ko-KR" sz="1600" dirty="0">
                <a:solidFill>
                  <a:schemeClr val="tx1"/>
                </a:solidFill>
              </a:rPr>
              <a:t>데이터 유형은 동일합니다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PLS_INTEGER </a:t>
            </a:r>
            <a:r>
              <a:rPr lang="ko-KR" altLang="ko-KR" sz="1600" dirty="0">
                <a:solidFill>
                  <a:schemeClr val="tx1"/>
                </a:solidFill>
              </a:rPr>
              <a:t>및 </a:t>
            </a:r>
            <a:r>
              <a:rPr lang="en-US" altLang="ko-KR" sz="1600" dirty="0">
                <a:solidFill>
                  <a:schemeClr val="tx1"/>
                </a:solidFill>
              </a:rPr>
              <a:t>BINARY_INTEGER </a:t>
            </a:r>
            <a:r>
              <a:rPr lang="ko-KR" altLang="ko-KR" sz="1600" dirty="0">
                <a:solidFill>
                  <a:schemeClr val="tx1"/>
                </a:solidFill>
              </a:rPr>
              <a:t>값의 산술 연산은 </a:t>
            </a:r>
            <a:r>
              <a:rPr lang="en-US" altLang="ko-KR" sz="1600" dirty="0">
                <a:solidFill>
                  <a:schemeClr val="tx1"/>
                </a:solidFill>
              </a:rPr>
              <a:t>NUMBER </a:t>
            </a:r>
            <a:r>
              <a:rPr lang="ko-KR" altLang="ko-KR" sz="1600" dirty="0">
                <a:solidFill>
                  <a:schemeClr val="tx1"/>
                </a:solidFill>
              </a:rPr>
              <a:t>값보다</a:t>
            </a:r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ko-KR" sz="1600" dirty="0">
                <a:solidFill>
                  <a:schemeClr val="tx1"/>
                </a:solidFill>
              </a:rPr>
              <a:t>빠릅니다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en-US" altLang="ko-KR" sz="1600" b="1" dirty="0">
                <a:solidFill>
                  <a:schemeClr val="tx1"/>
                </a:solidFill>
              </a:rPr>
              <a:t>• BOOLEAN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논리적 계산에 사용 가능한 세 가지 값</a:t>
            </a:r>
            <a:r>
              <a:rPr lang="en-US" altLang="ko-KR" sz="1600" dirty="0">
                <a:solidFill>
                  <a:schemeClr val="tx1"/>
                </a:solidFill>
              </a:rPr>
              <a:t>(TRUE, FALSE, NULL)</a:t>
            </a:r>
            <a:r>
              <a:rPr lang="ko-KR" altLang="ko-KR" sz="1600" dirty="0">
                <a:solidFill>
                  <a:schemeClr val="tx1"/>
                </a:solidFill>
              </a:rPr>
              <a:t>중 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하나를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저장하는 기본 유형입니다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en-US" altLang="ko-KR" sz="1600" b="1" dirty="0">
                <a:solidFill>
                  <a:schemeClr val="tx1"/>
                </a:solidFill>
              </a:rPr>
              <a:t>• BINARY_FLOAT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IEEE 754 </a:t>
            </a:r>
            <a:r>
              <a:rPr lang="ko-KR" altLang="ko-KR" sz="1600" dirty="0">
                <a:solidFill>
                  <a:schemeClr val="tx1"/>
                </a:solidFill>
              </a:rPr>
              <a:t>형식의 부동 소수점 수를 나타냅니다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sz="1600" dirty="0">
                <a:solidFill>
                  <a:schemeClr val="tx1"/>
                </a:solidFill>
              </a:rPr>
              <a:t>5</a:t>
            </a:r>
            <a:r>
              <a:rPr lang="ko-KR" altLang="ko-KR" sz="1600" dirty="0">
                <a:solidFill>
                  <a:schemeClr val="tx1"/>
                </a:solidFill>
              </a:rPr>
              <a:t>바이트가 필요합니다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0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SCALAR </a:t>
            </a:r>
            <a:r>
              <a:rPr lang="ko-KR" altLang="ko-KR" b="1" dirty="0">
                <a:solidFill>
                  <a:schemeClr val="tx1"/>
                </a:solidFill>
              </a:rPr>
              <a:t>변수의 데이터 타입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계속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700808"/>
            <a:ext cx="8208912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BINARY_DOUBLE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IEEE 754 </a:t>
            </a:r>
            <a:r>
              <a:rPr lang="ko-KR" altLang="ko-KR" sz="1600" dirty="0">
                <a:solidFill>
                  <a:schemeClr val="tx1"/>
                </a:solidFill>
              </a:rPr>
              <a:t>형식의 부동 소수점 수를 나타냅니다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sz="1600" dirty="0">
                <a:solidFill>
                  <a:schemeClr val="tx1"/>
                </a:solidFill>
              </a:rPr>
              <a:t>9</a:t>
            </a:r>
            <a:r>
              <a:rPr lang="ko-KR" altLang="ko-KR" sz="1600" dirty="0">
                <a:solidFill>
                  <a:schemeClr val="tx1"/>
                </a:solidFill>
              </a:rPr>
              <a:t>바이트가 필요합니다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DATE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날짜 및 시간에 대한 기본 유형입니다</a:t>
            </a:r>
            <a:r>
              <a:rPr lang="en-US" altLang="ko-KR" sz="1600" dirty="0">
                <a:solidFill>
                  <a:schemeClr val="tx1"/>
                </a:solidFill>
              </a:rPr>
              <a:t>. DATE </a:t>
            </a:r>
            <a:r>
              <a:rPr lang="ko-KR" altLang="ko-KR" sz="1600" dirty="0">
                <a:solidFill>
                  <a:schemeClr val="tx1"/>
                </a:solidFill>
              </a:rPr>
              <a:t>값은 자정 이후 경과한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시간을 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단위로 포함합니다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날짜의 범위는 </a:t>
            </a:r>
            <a:r>
              <a:rPr lang="en-US" altLang="ko-KR" sz="1600" dirty="0">
                <a:solidFill>
                  <a:schemeClr val="tx1"/>
                </a:solidFill>
              </a:rPr>
              <a:t>4712 B.C. - 9999 A.D </a:t>
            </a:r>
            <a:r>
              <a:rPr lang="ko-KR" altLang="ko-KR" sz="1600" dirty="0">
                <a:solidFill>
                  <a:schemeClr val="tx1"/>
                </a:solidFill>
              </a:rPr>
              <a:t>사이입니다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TIMESTAMP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DATE </a:t>
            </a:r>
            <a:r>
              <a:rPr lang="ko-KR" altLang="ko-KR" sz="1600" dirty="0">
                <a:solidFill>
                  <a:schemeClr val="tx1"/>
                </a:solidFill>
              </a:rPr>
              <a:t>데이터 유형을 확장하고 연도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일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초 및 소수로 표시되는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초 단위를 저장합니다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구문은 </a:t>
            </a:r>
            <a:r>
              <a:rPr lang="en-US" altLang="ko-KR" sz="1600" dirty="0">
                <a:solidFill>
                  <a:schemeClr val="tx1"/>
                </a:solidFill>
              </a:rPr>
              <a:t>TIMESTAMP[(precision)]</a:t>
            </a:r>
            <a:r>
              <a:rPr lang="ko-KR" altLang="ko-KR" sz="1600" dirty="0">
                <a:solidFill>
                  <a:schemeClr val="tx1"/>
                </a:solidFill>
              </a:rPr>
              <a:t>이며 여기서 선택적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 err="1">
                <a:solidFill>
                  <a:schemeClr val="tx1"/>
                </a:solidFill>
              </a:rPr>
              <a:t>파라미터인</a:t>
            </a:r>
            <a:r>
              <a:rPr lang="ko-KR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precision</a:t>
            </a:r>
            <a:r>
              <a:rPr lang="ko-KR" altLang="ko-KR" sz="1600" dirty="0">
                <a:solidFill>
                  <a:schemeClr val="tx1"/>
                </a:solidFill>
              </a:rPr>
              <a:t>은 초 필드의 소수 부분 자릿수를 지정합니다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자릿수를 지정하려면 </a:t>
            </a:r>
            <a:r>
              <a:rPr lang="en-US" altLang="ko-KR" sz="1600" dirty="0">
                <a:solidFill>
                  <a:schemeClr val="tx1"/>
                </a:solidFill>
              </a:rPr>
              <a:t>0 </a:t>
            </a:r>
            <a:r>
              <a:rPr lang="ko-KR" altLang="ko-KR" sz="1600" dirty="0">
                <a:solidFill>
                  <a:schemeClr val="tx1"/>
                </a:solidFill>
              </a:rPr>
              <a:t>– </a:t>
            </a:r>
            <a:r>
              <a:rPr lang="en-US" altLang="ko-KR" sz="1600" dirty="0">
                <a:solidFill>
                  <a:schemeClr val="tx1"/>
                </a:solidFill>
              </a:rPr>
              <a:t>9 </a:t>
            </a:r>
            <a:r>
              <a:rPr lang="ko-KR" altLang="ko-KR" sz="1600" dirty="0">
                <a:solidFill>
                  <a:schemeClr val="tx1"/>
                </a:solidFill>
              </a:rPr>
              <a:t>범위의 정수를 사용해야 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기본값은 </a:t>
            </a:r>
            <a:r>
              <a:rPr lang="en-US" altLang="ko-KR" sz="1600" dirty="0">
                <a:solidFill>
                  <a:schemeClr val="tx1"/>
                </a:solidFill>
              </a:rPr>
              <a:t>6</a:t>
            </a:r>
            <a:r>
              <a:rPr lang="ko-KR" altLang="ko-KR" sz="1600" dirty="0">
                <a:solidFill>
                  <a:schemeClr val="tx1"/>
                </a:solidFill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96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SCALAR </a:t>
            </a:r>
            <a:r>
              <a:rPr lang="ko-KR" altLang="ko-KR" b="1" dirty="0">
                <a:solidFill>
                  <a:schemeClr val="tx1"/>
                </a:solidFill>
              </a:rPr>
              <a:t>변수의 데이터 타입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계속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628800"/>
            <a:ext cx="8352928" cy="446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b="1" dirty="0">
                <a:solidFill>
                  <a:schemeClr val="tx1"/>
                </a:solidFill>
              </a:rPr>
              <a:t>• TIMESTAMP WITH TIME ZONE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이 타입은 </a:t>
            </a:r>
            <a:r>
              <a:rPr lang="en-US" altLang="ko-KR" sz="1400" dirty="0">
                <a:solidFill>
                  <a:schemeClr val="tx1"/>
                </a:solidFill>
              </a:rPr>
              <a:t>TIMESTAMP </a:t>
            </a:r>
            <a:r>
              <a:rPr lang="ko-KR" altLang="ko-KR" sz="1400" dirty="0">
                <a:solidFill>
                  <a:schemeClr val="tx1"/>
                </a:solidFill>
              </a:rPr>
              <a:t>데이터 유형을 확장하고 시간대 변위를 포함합니다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시간대 변위는 로컬시간과 </a:t>
            </a:r>
            <a:r>
              <a:rPr lang="en-US" altLang="ko-KR" sz="1400" dirty="0">
                <a:solidFill>
                  <a:schemeClr val="tx1"/>
                </a:solidFill>
              </a:rPr>
              <a:t>UTC(Coordinated Universal Time</a:t>
            </a:r>
            <a:r>
              <a:rPr lang="ko-KR" altLang="ko-KR" sz="1400" dirty="0">
                <a:solidFill>
                  <a:schemeClr val="tx1"/>
                </a:solidFill>
              </a:rPr>
              <a:t>—이전의 </a:t>
            </a:r>
            <a:r>
              <a:rPr lang="ko-KR" altLang="ko-KR" sz="1400" dirty="0" err="1">
                <a:solidFill>
                  <a:schemeClr val="tx1"/>
                </a:solidFill>
              </a:rPr>
              <a:t>그리니치</a:t>
            </a:r>
            <a:r>
              <a:rPr lang="ko-KR" altLang="ko-KR" sz="1400" dirty="0">
                <a:solidFill>
                  <a:schemeClr val="tx1"/>
                </a:solidFill>
              </a:rPr>
              <a:t> 표준시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ko-KR" sz="1400" dirty="0">
                <a:solidFill>
                  <a:schemeClr val="tx1"/>
                </a:solidFill>
              </a:rPr>
              <a:t>의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차이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ko-KR" sz="1400" dirty="0">
                <a:solidFill>
                  <a:schemeClr val="tx1"/>
                </a:solidFill>
              </a:rPr>
              <a:t>시간과 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ko-KR" sz="1400" dirty="0">
                <a:solidFill>
                  <a:schemeClr val="tx1"/>
                </a:solidFill>
              </a:rPr>
              <a:t>입니다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구문은 </a:t>
            </a:r>
            <a:r>
              <a:rPr lang="en-US" altLang="ko-KR" sz="1400" dirty="0">
                <a:solidFill>
                  <a:schemeClr val="tx1"/>
                </a:solidFill>
              </a:rPr>
              <a:t>TIMESTAMP[(precision)] WITH TIME ZONE</a:t>
            </a:r>
            <a:r>
              <a:rPr lang="ko-KR" altLang="ko-KR" sz="1400" dirty="0">
                <a:solidFill>
                  <a:schemeClr val="tx1"/>
                </a:solidFill>
              </a:rPr>
              <a:t>이며 여기서 선택적 </a:t>
            </a:r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 err="1">
                <a:solidFill>
                  <a:schemeClr val="tx1"/>
                </a:solidFill>
              </a:rPr>
              <a:t>파라미터</a:t>
            </a:r>
            <a:r>
              <a:rPr lang="ko-KR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precision</a:t>
            </a:r>
            <a:r>
              <a:rPr lang="ko-KR" altLang="ko-KR" sz="1400" dirty="0">
                <a:solidFill>
                  <a:schemeClr val="tx1"/>
                </a:solidFill>
              </a:rPr>
              <a:t>은 초 필드의 소수 부분 자릿수를 지정합니다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자릿수를 지정하려면 </a:t>
            </a: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ko-KR" sz="1400" dirty="0">
                <a:solidFill>
                  <a:schemeClr val="tx1"/>
                </a:solidFill>
              </a:rPr>
              <a:t>– </a:t>
            </a:r>
            <a:r>
              <a:rPr lang="en-US" altLang="ko-KR" sz="1400" dirty="0">
                <a:solidFill>
                  <a:schemeClr val="tx1"/>
                </a:solidFill>
              </a:rPr>
              <a:t>9 </a:t>
            </a:r>
            <a:r>
              <a:rPr lang="ko-KR" altLang="ko-KR" sz="1400" dirty="0">
                <a:solidFill>
                  <a:schemeClr val="tx1"/>
                </a:solidFill>
              </a:rPr>
              <a:t>범위의 정수를 사용해야 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기본값은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ko-KR" sz="1400" dirty="0">
                <a:solidFill>
                  <a:schemeClr val="tx1"/>
                </a:solidFill>
              </a:rPr>
              <a:t>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</a:t>
            </a:r>
            <a:r>
              <a:rPr lang="en-US" altLang="ko-KR" sz="1400" b="1" dirty="0">
                <a:solidFill>
                  <a:schemeClr val="tx1"/>
                </a:solidFill>
              </a:rPr>
              <a:t>• TIMESTAMP WITH LOCAL TIME ZONE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이 타입은 </a:t>
            </a:r>
            <a:r>
              <a:rPr lang="en-US" altLang="ko-KR" sz="1400" dirty="0">
                <a:solidFill>
                  <a:schemeClr val="tx1"/>
                </a:solidFill>
              </a:rPr>
              <a:t>TIMESTAMP </a:t>
            </a:r>
            <a:r>
              <a:rPr lang="ko-KR" altLang="ko-KR" sz="1400" dirty="0">
                <a:solidFill>
                  <a:schemeClr val="tx1"/>
                </a:solidFill>
              </a:rPr>
              <a:t>데이터 유형을 확장하고 시간대 변위를 포함합니다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시간대 변위는 로컬시간과 </a:t>
            </a:r>
            <a:r>
              <a:rPr lang="en-US" altLang="ko-KR" sz="1400" dirty="0">
                <a:solidFill>
                  <a:schemeClr val="tx1"/>
                </a:solidFill>
              </a:rPr>
              <a:t>UTC(Coordinated Universal Time—</a:t>
            </a:r>
            <a:r>
              <a:rPr lang="ko-KR" altLang="ko-KR" sz="1400" dirty="0">
                <a:solidFill>
                  <a:schemeClr val="tx1"/>
                </a:solidFill>
              </a:rPr>
              <a:t>이전의 </a:t>
            </a:r>
            <a:r>
              <a:rPr lang="ko-KR" altLang="ko-KR" sz="1400" dirty="0" err="1">
                <a:solidFill>
                  <a:schemeClr val="tx1"/>
                </a:solidFill>
              </a:rPr>
              <a:t>그리니치</a:t>
            </a:r>
            <a:r>
              <a:rPr lang="ko-KR" altLang="ko-KR" sz="1400" dirty="0">
                <a:solidFill>
                  <a:schemeClr val="tx1"/>
                </a:solidFill>
              </a:rPr>
              <a:t> 표준시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ko-KR" sz="1400" dirty="0">
                <a:solidFill>
                  <a:schemeClr val="tx1"/>
                </a:solidFill>
              </a:rPr>
              <a:t>의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차이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ko-KR" sz="1400" dirty="0">
                <a:solidFill>
                  <a:schemeClr val="tx1"/>
                </a:solidFill>
              </a:rPr>
              <a:t>시간과 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ko-KR" sz="1400" dirty="0">
                <a:solidFill>
                  <a:schemeClr val="tx1"/>
                </a:solidFill>
              </a:rPr>
              <a:t>입니다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구문은 </a:t>
            </a:r>
            <a:r>
              <a:rPr lang="en-US" altLang="ko-KR" sz="1400" dirty="0">
                <a:solidFill>
                  <a:schemeClr val="tx1"/>
                </a:solidFill>
              </a:rPr>
              <a:t>TIMESTAMP[(precision)] WITH LOCAL TIME</a:t>
            </a:r>
            <a:r>
              <a:rPr lang="ko-KR" altLang="ko-KR" sz="1400" dirty="0">
                <a:solidFill>
                  <a:schemeClr val="tx1"/>
                </a:solidFill>
              </a:rPr>
              <a:t>이며 여기서 선택적 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 err="1">
                <a:solidFill>
                  <a:schemeClr val="tx1"/>
                </a:solidFill>
              </a:rPr>
              <a:t>파라미터</a:t>
            </a:r>
            <a:r>
              <a:rPr lang="ko-KR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precision</a:t>
            </a:r>
            <a:r>
              <a:rPr lang="ko-KR" altLang="ko-KR" sz="1400" dirty="0">
                <a:solidFill>
                  <a:schemeClr val="tx1"/>
                </a:solidFill>
              </a:rPr>
              <a:t>은 초 필드의 소수 부분 자릿수를 지정합니다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자릿수를 지정할 때 기호 상수 또는 변수는 사용할 수 없으며 </a:t>
            </a:r>
            <a:r>
              <a:rPr lang="en-US" altLang="ko-KR" sz="1400" dirty="0">
                <a:solidFill>
                  <a:schemeClr val="tx1"/>
                </a:solidFill>
              </a:rPr>
              <a:t>0-9 </a:t>
            </a:r>
            <a:r>
              <a:rPr lang="ko-KR" altLang="ko-KR" sz="1400" dirty="0">
                <a:solidFill>
                  <a:schemeClr val="tx1"/>
                </a:solidFill>
              </a:rPr>
              <a:t>범위의 정수 </a:t>
            </a:r>
            <a:r>
              <a:rPr lang="ko-KR" altLang="ko-KR" sz="1400" dirty="0" err="1">
                <a:solidFill>
                  <a:schemeClr val="tx1"/>
                </a:solidFill>
              </a:rPr>
              <a:t>리터럴을</a:t>
            </a:r>
            <a:r>
              <a:rPr lang="ko-KR" altLang="ko-KR" sz="1400" dirty="0">
                <a:solidFill>
                  <a:schemeClr val="tx1"/>
                </a:solidFill>
              </a:rPr>
              <a:t>  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사용해야 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기본값은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ko-KR" sz="1400" dirty="0">
                <a:solidFill>
                  <a:schemeClr val="tx1"/>
                </a:solidFill>
              </a:rPr>
              <a:t>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이 데이터 유형은 데이터베이스 열에 값을 삽입하면 해당 값이 데이터베이스 시간대로 </a:t>
            </a:r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정규화되고 시간대 변위가 열에 저장되지 않는다는 점에서 </a:t>
            </a:r>
            <a:r>
              <a:rPr lang="en-US" altLang="ko-KR" sz="1400" dirty="0">
                <a:solidFill>
                  <a:schemeClr val="tx1"/>
                </a:solidFill>
              </a:rPr>
              <a:t>TIMESTAMP WITH TIME ZONE </a:t>
            </a:r>
            <a:r>
              <a:rPr lang="ko-KR" altLang="ko-KR" sz="1400" dirty="0">
                <a:solidFill>
                  <a:schemeClr val="tx1"/>
                </a:solidFill>
              </a:rPr>
              <a:t>과 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다릅니다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값을 검색할 때 </a:t>
            </a:r>
            <a:r>
              <a:rPr lang="en-US" altLang="ko-KR" sz="1400" dirty="0">
                <a:solidFill>
                  <a:schemeClr val="tx1"/>
                </a:solidFill>
              </a:rPr>
              <a:t>Oracle </a:t>
            </a:r>
            <a:r>
              <a:rPr lang="ko-KR" altLang="ko-KR" sz="1400" dirty="0">
                <a:solidFill>
                  <a:schemeClr val="tx1"/>
                </a:solidFill>
              </a:rPr>
              <a:t>서버는 로컬 세션 시간대의 값을 반환합니다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53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700808"/>
            <a:ext cx="8424936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INTERVAL YEAR TO MONTH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INTERVAL YEAR TO MONTH </a:t>
            </a:r>
            <a:r>
              <a:rPr lang="ko-KR" altLang="ko-KR" sz="1600" dirty="0">
                <a:solidFill>
                  <a:schemeClr val="tx1"/>
                </a:solidFill>
              </a:rPr>
              <a:t>데이터 유형은 연도와 월의 간격을 저장하거나 </a:t>
            </a:r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조작하는 데 사용됩니다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구문은 </a:t>
            </a:r>
            <a:r>
              <a:rPr lang="en-US" altLang="ko-KR" sz="1600" dirty="0">
                <a:solidFill>
                  <a:schemeClr val="tx1"/>
                </a:solidFill>
              </a:rPr>
              <a:t>INTERVAL YEAR[(precision)] TO MONTH</a:t>
            </a:r>
            <a:r>
              <a:rPr lang="ko-KR" altLang="ko-KR" sz="1600" dirty="0">
                <a:solidFill>
                  <a:schemeClr val="tx1"/>
                </a:solidFill>
              </a:rPr>
              <a:t>이며 여기서 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precision</a:t>
            </a:r>
            <a:r>
              <a:rPr lang="ko-KR" altLang="ko-KR" sz="1600" dirty="0">
                <a:solidFill>
                  <a:schemeClr val="tx1"/>
                </a:solidFill>
              </a:rPr>
              <a:t>은 연도 필드의 자릿수를 지정합니다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자릿수를 지정할 때 기호 상수 또는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변수는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사용할 수 없으며 </a:t>
            </a:r>
            <a:r>
              <a:rPr lang="en-US" altLang="ko-KR" sz="1600" dirty="0">
                <a:solidFill>
                  <a:schemeClr val="tx1"/>
                </a:solidFill>
              </a:rPr>
              <a:t>0-4 </a:t>
            </a:r>
            <a:r>
              <a:rPr lang="ko-KR" altLang="ko-KR" sz="1600" dirty="0">
                <a:solidFill>
                  <a:schemeClr val="tx1"/>
                </a:solidFill>
              </a:rPr>
              <a:t>범위의 정수 </a:t>
            </a:r>
            <a:r>
              <a:rPr lang="ko-KR" altLang="ko-KR" sz="1600" dirty="0" err="1">
                <a:solidFill>
                  <a:schemeClr val="tx1"/>
                </a:solidFill>
              </a:rPr>
              <a:t>리터럴을</a:t>
            </a:r>
            <a:r>
              <a:rPr lang="ko-KR" altLang="ko-KR" sz="1600" dirty="0">
                <a:solidFill>
                  <a:schemeClr val="tx1"/>
                </a:solidFill>
              </a:rPr>
              <a:t> 사용해야 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기본값은 </a:t>
            </a:r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ko-KR" sz="1600" dirty="0">
                <a:solidFill>
                  <a:schemeClr val="tx1"/>
                </a:solidFill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en-US" altLang="ko-KR" sz="1600" b="1" dirty="0">
                <a:solidFill>
                  <a:schemeClr val="tx1"/>
                </a:solidFill>
              </a:rPr>
              <a:t>• INTERVAL DAY TO SECOND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일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초의 간격을 저장하거나 조작하는 데 사용됩니다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구문은 </a:t>
            </a:r>
            <a:r>
              <a:rPr lang="en-US" altLang="ko-KR" sz="1600" dirty="0">
                <a:solidFill>
                  <a:schemeClr val="tx1"/>
                </a:solidFill>
              </a:rPr>
              <a:t>INTERVAL DAY[(precision1)] TO SECOND[(precision2)]</a:t>
            </a:r>
            <a:r>
              <a:rPr lang="ko-KR" altLang="ko-KR" sz="1600" dirty="0">
                <a:solidFill>
                  <a:schemeClr val="tx1"/>
                </a:solidFill>
              </a:rPr>
              <a:t>이며 여기서 </a:t>
            </a:r>
            <a:r>
              <a:rPr lang="en-US" altLang="ko-KR" sz="1600" dirty="0">
                <a:solidFill>
                  <a:schemeClr val="tx1"/>
                </a:solidFill>
              </a:rPr>
              <a:t>precision1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및  </a:t>
            </a:r>
            <a:r>
              <a:rPr lang="en-US" altLang="ko-KR" sz="1600" dirty="0">
                <a:solidFill>
                  <a:schemeClr val="tx1"/>
                </a:solidFill>
              </a:rPr>
              <a:t>precision2</a:t>
            </a:r>
            <a:r>
              <a:rPr lang="ko-KR" altLang="ko-KR" sz="1600" dirty="0">
                <a:solidFill>
                  <a:schemeClr val="tx1"/>
                </a:solidFill>
              </a:rPr>
              <a:t>는 각각 일 필드와 초 필드의 자릿수를 지정합니다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두 경우 모두 자릿수를 지정할 때 기호 상수 또는 변수는 사용할 수 없으며 </a:t>
            </a:r>
            <a:r>
              <a:rPr lang="en-US" altLang="ko-KR" sz="1600" dirty="0">
                <a:solidFill>
                  <a:schemeClr val="tx1"/>
                </a:solidFill>
              </a:rPr>
              <a:t>0-9 </a:t>
            </a:r>
            <a:r>
              <a:rPr lang="ko-KR" altLang="ko-KR" sz="1600" dirty="0">
                <a:solidFill>
                  <a:schemeClr val="tx1"/>
                </a:solidFill>
              </a:rPr>
              <a:t>범위의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정수 </a:t>
            </a:r>
            <a:r>
              <a:rPr lang="ko-KR" altLang="ko-KR" sz="1600" dirty="0" err="1">
                <a:solidFill>
                  <a:schemeClr val="tx1"/>
                </a:solidFill>
              </a:rPr>
              <a:t>리터럴을</a:t>
            </a:r>
            <a:r>
              <a:rPr lang="ko-KR" altLang="ko-KR" sz="1600" dirty="0">
                <a:solidFill>
                  <a:schemeClr val="tx1"/>
                </a:solidFill>
              </a:rPr>
              <a:t> 사용해야 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기본값은 각각 </a:t>
            </a:r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ko-KR" sz="1600" dirty="0">
                <a:solidFill>
                  <a:schemeClr val="tx1"/>
                </a:solidFill>
              </a:rPr>
              <a:t>와 </a:t>
            </a:r>
            <a:r>
              <a:rPr lang="en-US" altLang="ko-KR" sz="1600" dirty="0">
                <a:solidFill>
                  <a:schemeClr val="tx1"/>
                </a:solidFill>
              </a:rPr>
              <a:t>6</a:t>
            </a:r>
            <a:r>
              <a:rPr lang="ko-KR" altLang="ko-KR" sz="1600" dirty="0">
                <a:solidFill>
                  <a:schemeClr val="tx1"/>
                </a:solidFill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SCALAR </a:t>
            </a:r>
            <a:r>
              <a:rPr lang="ko-KR" altLang="ko-KR" b="1" dirty="0">
                <a:solidFill>
                  <a:schemeClr val="tx1"/>
                </a:solidFill>
              </a:rPr>
              <a:t>변수의 데이터 타입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계속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160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50405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Reference </a:t>
            </a:r>
            <a:r>
              <a:rPr lang="ko-KR" altLang="ko-KR" b="1" dirty="0">
                <a:solidFill>
                  <a:schemeClr val="tx1"/>
                </a:solidFill>
              </a:rPr>
              <a:t>변수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ko-KR" altLang="ko-KR" b="1" dirty="0">
                <a:solidFill>
                  <a:schemeClr val="tx1"/>
                </a:solidFill>
              </a:rPr>
              <a:t>참조 변수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988840"/>
            <a:ext cx="8496944" cy="2304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en-US" altLang="ko-KR" dirty="0" err="1">
                <a:solidFill>
                  <a:schemeClr val="tx1"/>
                </a:solidFill>
              </a:rPr>
              <a:t>Vno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emp.empno%TYPE</a:t>
            </a:r>
            <a:r>
              <a:rPr lang="en-US" altLang="ko-KR" dirty="0">
                <a:solidFill>
                  <a:schemeClr val="tx1"/>
                </a:solidFill>
              </a:rPr>
              <a:t>  &lt;- </a:t>
            </a:r>
            <a:r>
              <a:rPr lang="en-US" altLang="ko-KR" dirty="0" err="1">
                <a:solidFill>
                  <a:schemeClr val="tx1"/>
                </a:solidFill>
              </a:rPr>
              <a:t>emp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테이블의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empno</a:t>
            </a:r>
            <a:r>
              <a:rPr lang="ko-KR" altLang="ko-KR" dirty="0">
                <a:solidFill>
                  <a:schemeClr val="tx1"/>
                </a:solidFill>
              </a:rPr>
              <a:t>와 동일한 데이터형으로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                             </a:t>
            </a:r>
            <a:r>
              <a:rPr lang="ko-KR" altLang="ko-KR" dirty="0">
                <a:solidFill>
                  <a:schemeClr val="tx1"/>
                </a:solidFill>
              </a:rPr>
              <a:t>선언함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ko-KR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Vname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emp.ename%TYPE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emp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테이블의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ename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과 동일한 데이터형으로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                            </a:t>
            </a:r>
            <a:r>
              <a:rPr lang="ko-KR" altLang="ko-KR" dirty="0">
                <a:solidFill>
                  <a:schemeClr val="tx1"/>
                </a:solidFill>
              </a:rPr>
              <a:t> 선언함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en-US" altLang="ko-KR" dirty="0" err="1">
                <a:solidFill>
                  <a:schemeClr val="tx1"/>
                </a:solidFill>
              </a:rPr>
              <a:t>Vrow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emp%ROWTYPE</a:t>
            </a:r>
            <a:r>
              <a:rPr lang="en-US" altLang="ko-KR" dirty="0">
                <a:solidFill>
                  <a:schemeClr val="tx1"/>
                </a:solidFill>
              </a:rPr>
              <a:t>  &lt;- </a:t>
            </a:r>
            <a:r>
              <a:rPr lang="en-US" altLang="ko-KR" dirty="0" err="1">
                <a:solidFill>
                  <a:schemeClr val="tx1"/>
                </a:solidFill>
              </a:rPr>
              <a:t>emp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테이블의 여러 </a:t>
            </a:r>
            <a:r>
              <a:rPr lang="ko-KR" altLang="ko-KR" dirty="0" err="1">
                <a:solidFill>
                  <a:schemeClr val="tx1"/>
                </a:solidFill>
              </a:rPr>
              <a:t>컬럼을</a:t>
            </a:r>
            <a:r>
              <a:rPr lang="ko-KR" altLang="ko-KR" dirty="0">
                <a:solidFill>
                  <a:schemeClr val="tx1"/>
                </a:solidFill>
              </a:rPr>
              <a:t> 한꺼번에 저장할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                             </a:t>
            </a:r>
            <a:r>
              <a:rPr lang="ko-KR" altLang="ko-KR" dirty="0">
                <a:solidFill>
                  <a:schemeClr val="tx1"/>
                </a:solidFill>
              </a:rPr>
              <a:t>변수로 선언함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680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47525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Both"/>
            </a:pPr>
            <a:r>
              <a:rPr lang="en-US" altLang="ko-KR" b="1" dirty="0">
                <a:solidFill>
                  <a:schemeClr val="tx1"/>
                </a:solidFill>
              </a:rPr>
              <a:t>TYPE </a:t>
            </a:r>
            <a:r>
              <a:rPr lang="ko-KR" altLang="ko-KR" b="1" dirty="0">
                <a:solidFill>
                  <a:schemeClr val="tx1"/>
                </a:solidFill>
              </a:rPr>
              <a:t>변수를 사용하여 데이터 조회하기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628800"/>
            <a:ext cx="8424936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0" name="그림 19" descr="p23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7400" y="2348880"/>
            <a:ext cx="4657088" cy="38308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80020" y="164797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dirty="0"/>
              <a:t>HR&gt;CREATE TABLE pl_employees3</a:t>
            </a:r>
            <a:endParaRPr lang="ko-KR" altLang="ko-KR" sz="1500" dirty="0"/>
          </a:p>
          <a:p>
            <a:r>
              <a:rPr lang="en-US" altLang="ko-KR" sz="1500" dirty="0"/>
              <a:t>  2  AS</a:t>
            </a:r>
            <a:endParaRPr lang="ko-KR" altLang="ko-KR" sz="1500" dirty="0"/>
          </a:p>
          <a:p>
            <a:r>
              <a:rPr lang="en-US" altLang="ko-KR" sz="1500" dirty="0"/>
              <a:t>  3   SELECT </a:t>
            </a:r>
            <a:r>
              <a:rPr lang="en-US" altLang="ko-KR" sz="1500" dirty="0" err="1"/>
              <a:t>employee_id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first_name</a:t>
            </a:r>
            <a:r>
              <a:rPr lang="en-US" altLang="ko-KR" sz="1500" dirty="0"/>
              <a:t> , salary</a:t>
            </a:r>
            <a:endParaRPr lang="ko-KR" altLang="ko-KR" sz="1500" dirty="0"/>
          </a:p>
          <a:p>
            <a:r>
              <a:rPr lang="en-US" altLang="ko-KR" sz="1500" dirty="0"/>
              <a:t>  4   FROM employees ;</a:t>
            </a:r>
            <a:endParaRPr lang="ko-KR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714051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518457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PL/SQL </a:t>
            </a:r>
            <a:r>
              <a:rPr lang="ko-KR" altLang="ko-KR" b="1" dirty="0">
                <a:solidFill>
                  <a:schemeClr val="tx1"/>
                </a:solidFill>
              </a:rPr>
              <a:t>의 런타임 구조</a:t>
            </a:r>
            <a:r>
              <a:rPr lang="en-US" altLang="ko-KR" b="1" dirty="0">
                <a:solidFill>
                  <a:schemeClr val="tx1"/>
                </a:solidFill>
              </a:rPr>
              <a:t> - 2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런타임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592" y="2060848"/>
            <a:ext cx="7128792" cy="331236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8568952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(2) ROWTYPE </a:t>
            </a:r>
            <a:r>
              <a:rPr lang="ko-KR" altLang="ko-KR" b="1" dirty="0">
                <a:solidFill>
                  <a:schemeClr val="tx1"/>
                </a:solidFill>
              </a:rPr>
              <a:t>변수를 활용하여 데이터 출력하기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b="1" dirty="0">
                <a:solidFill>
                  <a:schemeClr val="tx1"/>
                </a:solidFill>
              </a:rPr>
              <a:t>앞의 예</a:t>
            </a:r>
            <a:r>
              <a:rPr lang="en-US" altLang="ko-KR" b="1" dirty="0">
                <a:solidFill>
                  <a:schemeClr val="tx1"/>
                </a:solidFill>
              </a:rPr>
              <a:t> 1</a:t>
            </a:r>
            <a:r>
              <a:rPr lang="ko-KR" altLang="ko-KR" b="1" dirty="0">
                <a:solidFill>
                  <a:schemeClr val="tx1"/>
                </a:solidFill>
              </a:rPr>
              <a:t>번에서 출력했던 내용을</a:t>
            </a:r>
            <a:r>
              <a:rPr lang="en-US" altLang="ko-KR" b="1" dirty="0">
                <a:solidFill>
                  <a:schemeClr val="tx1"/>
                </a:solidFill>
              </a:rPr>
              <a:t> ROWTYPE  </a:t>
            </a:r>
            <a:r>
              <a:rPr lang="ko-KR" altLang="ko-KR" b="1" dirty="0">
                <a:solidFill>
                  <a:schemeClr val="tx1"/>
                </a:solidFill>
              </a:rPr>
              <a:t>변수를 사용하여 출력하세요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p24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2132856"/>
            <a:ext cx="684076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54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8568952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%TYPE </a:t>
            </a:r>
            <a:r>
              <a:rPr lang="ko-KR" altLang="ko-KR" dirty="0">
                <a:solidFill>
                  <a:schemeClr val="tx1"/>
                </a:solidFill>
              </a:rPr>
              <a:t>변수를 사용하여</a:t>
            </a:r>
            <a:r>
              <a:rPr lang="en-US" altLang="ko-KR" dirty="0">
                <a:solidFill>
                  <a:schemeClr val="tx1"/>
                </a:solidFill>
              </a:rPr>
              <a:t> employees , departments </a:t>
            </a:r>
            <a:r>
              <a:rPr lang="ko-KR" altLang="ko-KR" dirty="0">
                <a:solidFill>
                  <a:schemeClr val="tx1"/>
                </a:solidFill>
              </a:rPr>
              <a:t>테이블을 조인하여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employee_id</a:t>
            </a:r>
            <a:r>
              <a:rPr lang="en-US" altLang="ko-KR" dirty="0">
                <a:solidFill>
                  <a:schemeClr val="tx1"/>
                </a:solidFill>
              </a:rPr>
              <a:t>=180 </a:t>
            </a:r>
            <a:r>
              <a:rPr lang="ko-KR" altLang="ko-KR" dirty="0">
                <a:solidFill>
                  <a:schemeClr val="tx1"/>
                </a:solidFill>
              </a:rPr>
              <a:t>인 사람의 정보를 조회하여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ko-KR" dirty="0">
                <a:solidFill>
                  <a:schemeClr val="tx1"/>
                </a:solidFill>
              </a:rPr>
              <a:t>개의 변수에 넣고 출력</a:t>
            </a:r>
            <a:r>
              <a:rPr lang="ko-KR" altLang="en-US" dirty="0">
                <a:solidFill>
                  <a:schemeClr val="tx1"/>
                </a:solidFill>
              </a:rPr>
              <a:t>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9" name="그림 8" descr="p25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672" y="2204864"/>
            <a:ext cx="5731510" cy="40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49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86409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사용자로부터 두 개의 숫자를 입력 받아서 합을 </a:t>
            </a:r>
            <a:r>
              <a:rPr lang="ko-KR" altLang="ko-KR" b="1">
                <a:solidFill>
                  <a:schemeClr val="tx1"/>
                </a:solidFill>
              </a:rPr>
              <a:t>구해서 출력하</a:t>
            </a:r>
            <a:r>
              <a:rPr lang="ko-KR" altLang="en-US" b="1">
                <a:solidFill>
                  <a:schemeClr val="tx1"/>
                </a:solidFill>
              </a:rPr>
              <a:t>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8" name="그림 17" descr="p26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1909560"/>
            <a:ext cx="7207885" cy="39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7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432048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ko-KR" b="1" dirty="0">
                <a:solidFill>
                  <a:schemeClr val="tx1"/>
                </a:solidFill>
              </a:rPr>
              <a:t>복합 변수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ko-KR" altLang="ko-KR" b="1" dirty="0">
                <a:solidFill>
                  <a:schemeClr val="tx1"/>
                </a:solidFill>
              </a:rPr>
              <a:t>조합 변수라고도 합니다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record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552" y="2204864"/>
            <a:ext cx="7848872" cy="20162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5536" y="1988840"/>
            <a:ext cx="8208912" cy="252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89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412776"/>
            <a:ext cx="367240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(1) PL/SQL RECORD Type </a:t>
            </a:r>
            <a:r>
              <a:rPr lang="ko-KR" altLang="ko-KR" b="1" dirty="0">
                <a:solidFill>
                  <a:schemeClr val="tx1"/>
                </a:solidFill>
              </a:rPr>
              <a:t>변수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3905" name="Rectangle 1"/>
          <p:cNvSpPr>
            <a:spLocks noChangeArrowheads="1"/>
          </p:cNvSpPr>
          <p:nvPr/>
        </p:nvSpPr>
        <p:spPr bwMode="auto">
          <a:xfrm>
            <a:off x="4716016" y="1124744"/>
            <a:ext cx="3744416" cy="10801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① TYPE </a:t>
            </a:r>
            <a:r>
              <a:rPr kumimoji="1" lang="en-US" altLang="ko-KR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type_name</a:t>
            </a:r>
            <a:r>
              <a:rPr kumimoji="1" lang="en-US" altLang="ko-K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RECORD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( </a:t>
            </a:r>
            <a:r>
              <a:rPr kumimoji="1" lang="en-US" altLang="ko-KR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field_declaration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[, </a:t>
            </a:r>
            <a:r>
              <a:rPr kumimoji="1" lang="en-US" altLang="ko-KR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field_declaration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) ;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② Identifier </a:t>
            </a:r>
            <a:r>
              <a:rPr kumimoji="1" lang="en-US" altLang="ko-KR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type_name</a:t>
            </a:r>
            <a:endParaRPr kumimoji="1" lang="en-US" altLang="ko-KR" sz="1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0" name="그림 19" descr="그림 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664" y="2348880"/>
            <a:ext cx="5731510" cy="388874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985516" y="3068960"/>
            <a:ext cx="2730500" cy="84137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312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98072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(2) PL/SQL Table Type </a:t>
            </a:r>
            <a:r>
              <a:rPr lang="ko-KR" altLang="ko-KR" b="1" dirty="0">
                <a:solidFill>
                  <a:schemeClr val="tx1"/>
                </a:solidFill>
              </a:rPr>
              <a:t>변수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ko-KR" altLang="ko-KR" b="1" dirty="0">
                <a:solidFill>
                  <a:schemeClr val="tx1"/>
                </a:solidFill>
              </a:rPr>
              <a:t>컬렉션이라고도 부릅니다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9552" y="1412776"/>
            <a:ext cx="2232248" cy="12961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* </a:t>
            </a:r>
            <a:r>
              <a:rPr lang="ko-KR" altLang="ko-KR" dirty="0">
                <a:solidFill>
                  <a:schemeClr val="tx1"/>
                </a:solidFill>
              </a:rPr>
              <a:t>연관 배열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* </a:t>
            </a:r>
            <a:r>
              <a:rPr lang="ko-KR" altLang="ko-KR" dirty="0">
                <a:solidFill>
                  <a:schemeClr val="tx1"/>
                </a:solidFill>
              </a:rPr>
              <a:t>중첩 테이블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* VARRAY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연관배열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560" y="3140968"/>
            <a:ext cx="2664296" cy="259228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51520" y="2708920"/>
            <a:ext cx="3312368" cy="4320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* </a:t>
            </a:r>
            <a:r>
              <a:rPr lang="ko-KR" altLang="ko-KR" dirty="0">
                <a:solidFill>
                  <a:schemeClr val="tx1"/>
                </a:solidFill>
              </a:rPr>
              <a:t>연관 배열</a:t>
            </a:r>
            <a:r>
              <a:rPr lang="en-US" altLang="ko-KR" dirty="0">
                <a:solidFill>
                  <a:schemeClr val="tx1"/>
                </a:solidFill>
              </a:rPr>
              <a:t>(INDEX BY Table)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995936" y="2492896"/>
            <a:ext cx="475252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b="1" dirty="0">
                <a:solidFill>
                  <a:schemeClr val="tx1"/>
                </a:solidFill>
              </a:rPr>
              <a:t>- (Unique) Key </a:t>
            </a:r>
            <a:r>
              <a:rPr lang="ko-KR" altLang="ko-KR" sz="1400" dirty="0">
                <a:solidFill>
                  <a:schemeClr val="tx1"/>
                </a:solidFill>
              </a:rPr>
              <a:t>열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ko-KR" sz="1400" dirty="0">
                <a:solidFill>
                  <a:schemeClr val="tx1"/>
                </a:solidFill>
              </a:rPr>
              <a:t>이 열에 들어가는 데이터 유형은 아래 두 가지 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b="1" dirty="0">
                <a:solidFill>
                  <a:schemeClr val="tx1"/>
                </a:solidFill>
              </a:rPr>
              <a:t>• </a:t>
            </a:r>
            <a:r>
              <a:rPr lang="ko-KR" altLang="ko-KR" sz="1400" b="1" dirty="0">
                <a:solidFill>
                  <a:schemeClr val="tx1"/>
                </a:solidFill>
              </a:rPr>
              <a:t>숫자일 경우</a:t>
            </a:r>
            <a:r>
              <a:rPr lang="en-US" altLang="ko-KR" sz="1400" dirty="0">
                <a:solidFill>
                  <a:schemeClr val="tx1"/>
                </a:solidFill>
              </a:rPr>
              <a:t> - BINARY_INTEGER </a:t>
            </a:r>
            <a:r>
              <a:rPr lang="ko-KR" altLang="ko-KR" sz="1400" dirty="0">
                <a:solidFill>
                  <a:schemeClr val="tx1"/>
                </a:solidFill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</a:rPr>
              <a:t>PLS_INTEGER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ko-KR" altLang="ko-KR" sz="1400" dirty="0">
                <a:solidFill>
                  <a:schemeClr val="tx1"/>
                </a:solidFill>
              </a:rPr>
              <a:t>이 두 가지 숫자 데이터 유형은 </a:t>
            </a:r>
            <a:r>
              <a:rPr lang="en-US" altLang="ko-KR" sz="1400" dirty="0">
                <a:solidFill>
                  <a:schemeClr val="tx1"/>
                </a:solidFill>
              </a:rPr>
              <a:t>NUMBER</a:t>
            </a:r>
            <a:r>
              <a:rPr lang="ko-KR" altLang="ko-KR" sz="1400" dirty="0">
                <a:solidFill>
                  <a:schemeClr val="tx1"/>
                </a:solidFill>
              </a:rPr>
              <a:t>보다 적은 저장 영역이 필요하며 해당 데이터 유형에 </a:t>
            </a:r>
            <a:r>
              <a:rPr lang="en-US" altLang="ko-KR" sz="1400" dirty="0">
                <a:solidFill>
                  <a:schemeClr val="tx1"/>
                </a:solidFill>
              </a:rPr>
              <a:t>  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ko-KR" altLang="ko-KR" sz="1400" dirty="0">
                <a:solidFill>
                  <a:schemeClr val="tx1"/>
                </a:solidFill>
              </a:rPr>
              <a:t>대한 산술 연산은 </a:t>
            </a:r>
            <a:r>
              <a:rPr lang="en-US" altLang="ko-KR" sz="1400" dirty="0">
                <a:solidFill>
                  <a:schemeClr val="tx1"/>
                </a:solidFill>
              </a:rPr>
              <a:t>NUMBER </a:t>
            </a:r>
            <a:r>
              <a:rPr lang="ko-KR" altLang="ko-KR" sz="1400" dirty="0">
                <a:solidFill>
                  <a:schemeClr val="tx1"/>
                </a:solidFill>
              </a:rPr>
              <a:t>산술보다 빠릅니다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b="1" dirty="0">
                <a:solidFill>
                  <a:schemeClr val="tx1"/>
                </a:solidFill>
              </a:rPr>
              <a:t>• </a:t>
            </a:r>
            <a:r>
              <a:rPr lang="ko-KR" altLang="ko-KR" sz="1400" b="1" dirty="0">
                <a:solidFill>
                  <a:schemeClr val="tx1"/>
                </a:solidFill>
              </a:rPr>
              <a:t>문자일 경우 </a:t>
            </a:r>
            <a:r>
              <a:rPr lang="en-US" altLang="ko-KR" sz="1400" dirty="0">
                <a:solidFill>
                  <a:schemeClr val="tx1"/>
                </a:solidFill>
              </a:rPr>
              <a:t>– VARCHAR2 </a:t>
            </a:r>
            <a:r>
              <a:rPr lang="ko-KR" altLang="ko-KR" sz="1400" dirty="0">
                <a:solidFill>
                  <a:schemeClr val="tx1"/>
                </a:solidFill>
              </a:rPr>
              <a:t>또는 하위 유형 중 하나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ko-KR" sz="1400" b="1" dirty="0">
                <a:solidFill>
                  <a:schemeClr val="tx1"/>
                </a:solidFill>
              </a:rPr>
              <a:t>값</a:t>
            </a:r>
            <a:r>
              <a:rPr lang="en-US" altLang="ko-KR" sz="1400" b="1" dirty="0">
                <a:solidFill>
                  <a:schemeClr val="tx1"/>
                </a:solidFill>
              </a:rPr>
              <a:t>(value) </a:t>
            </a:r>
            <a:r>
              <a:rPr lang="ko-KR" altLang="ko-KR" sz="1400" dirty="0">
                <a:solidFill>
                  <a:schemeClr val="tx1"/>
                </a:solidFill>
              </a:rPr>
              <a:t>열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Value</a:t>
            </a:r>
            <a:r>
              <a:rPr lang="ko-KR" altLang="ko-KR" sz="1400" dirty="0">
                <a:solidFill>
                  <a:schemeClr val="tx1"/>
                </a:solidFill>
              </a:rPr>
              <a:t>열은 실제 값이 들어가는 곳으로 입력되는 데이터의 종류에 따라 스칼라 데이터 유형 또는 레코드 데이터 유형일 수 있습니다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스칼라 데이터 유형의 열은 행당 하나의 값만 보유할 수 있지만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ko-KR" sz="1400" dirty="0">
                <a:solidFill>
                  <a:schemeClr val="tx1"/>
                </a:solidFill>
              </a:rPr>
              <a:t>레코드 데이터 유형의 열은 행당 여러 값을 보유할 수 있습니다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331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994211"/>
            <a:ext cx="8712968" cy="1728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Table Type </a:t>
            </a:r>
            <a:r>
              <a:rPr lang="ko-KR" altLang="ko-KR" b="1" dirty="0">
                <a:solidFill>
                  <a:schemeClr val="tx1"/>
                </a:solidFill>
              </a:rPr>
              <a:t>변수 사용 예 </a:t>
            </a:r>
            <a:r>
              <a:rPr lang="en-US" altLang="ko-KR" b="1" dirty="0">
                <a:solidFill>
                  <a:schemeClr val="tx1"/>
                </a:solidFill>
              </a:rPr>
              <a:t>1: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Table Type </a:t>
            </a:r>
            <a:r>
              <a:rPr lang="ko-KR" altLang="ko-KR" b="1" dirty="0">
                <a:solidFill>
                  <a:schemeClr val="tx1"/>
                </a:solidFill>
              </a:rPr>
              <a:t>변수를 사용하여 사원번호가</a:t>
            </a:r>
            <a:r>
              <a:rPr lang="en-US" altLang="ko-KR" b="1" dirty="0">
                <a:solidFill>
                  <a:schemeClr val="tx1"/>
                </a:solidFill>
              </a:rPr>
              <a:t> 180 </a:t>
            </a:r>
            <a:r>
              <a:rPr lang="ko-KR" altLang="ko-KR" b="1" dirty="0">
                <a:solidFill>
                  <a:schemeClr val="tx1"/>
                </a:solidFill>
              </a:rPr>
              <a:t>인 사원의 </a:t>
            </a:r>
            <a:r>
              <a:rPr lang="en-US" altLang="ko-KR" b="1" dirty="0" err="1">
                <a:solidFill>
                  <a:schemeClr val="tx1"/>
                </a:solidFill>
              </a:rPr>
              <a:t>first_name</a:t>
            </a:r>
            <a:r>
              <a:rPr lang="ko-KR" altLang="ko-KR" b="1" dirty="0">
                <a:solidFill>
                  <a:schemeClr val="tx1"/>
                </a:solidFill>
              </a:rPr>
              <a:t>을 조회해서 해당 변수에 저장 한 후 출력해보세요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단</a:t>
            </a:r>
            <a:r>
              <a:rPr lang="en-US" altLang="ko-KR" b="1" dirty="0">
                <a:solidFill>
                  <a:schemeClr val="tx1"/>
                </a:solidFill>
              </a:rPr>
              <a:t> Table Type </a:t>
            </a:r>
            <a:r>
              <a:rPr lang="ko-KR" altLang="ko-KR" b="1" dirty="0">
                <a:solidFill>
                  <a:schemeClr val="tx1"/>
                </a:solidFill>
              </a:rPr>
              <a:t>변수 이름은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tbl_emp_name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으로 하세요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7" name="그림 16" descr="그림 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0261" y="2233632"/>
            <a:ext cx="5731510" cy="436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7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905" y="6309360"/>
            <a:ext cx="9144000" cy="717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215" y="836930"/>
            <a:ext cx="8136890" cy="1080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Table Type </a:t>
            </a:r>
            <a:r>
              <a:rPr lang="ko-KR" altLang="ko-KR" b="1" dirty="0">
                <a:solidFill>
                  <a:schemeClr val="tx1"/>
                </a:solidFill>
              </a:rPr>
              <a:t>변수 사용 예 </a:t>
            </a:r>
            <a:r>
              <a:rPr lang="en-US" altLang="ko-KR" b="1" dirty="0">
                <a:solidFill>
                  <a:schemeClr val="tx1"/>
                </a:solidFill>
              </a:rPr>
              <a:t>2: 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For </a:t>
            </a:r>
            <a:r>
              <a:rPr lang="ko-KR" altLang="ko-KR" b="1" dirty="0">
                <a:solidFill>
                  <a:schemeClr val="tx1"/>
                </a:solidFill>
              </a:rPr>
              <a:t>반복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문을 사용하여 변수에 여러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건의 데이터를 입력하는 방법입</a:t>
            </a:r>
            <a:r>
              <a:rPr lang="ko-KR" altLang="en-US" b="1" dirty="0">
                <a:solidFill>
                  <a:schemeClr val="tx1"/>
                </a:solidFill>
              </a:rPr>
              <a:t>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685"/>
            <a:ext cx="9144000" cy="717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840" y="0"/>
            <a:ext cx="6912610" cy="908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C:/Users/jaeor/AppData/Roaming/PolarisOffice/ETemp/672_23035928/image15.png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191895" y="461645"/>
            <a:ext cx="6977380" cy="595503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01792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403244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ko-KR" b="1" dirty="0">
                <a:solidFill>
                  <a:schemeClr val="tx1"/>
                </a:solidFill>
              </a:rPr>
              <a:t>비</a:t>
            </a:r>
            <a:r>
              <a:rPr lang="en-US" altLang="ko-KR" b="1" dirty="0">
                <a:solidFill>
                  <a:schemeClr val="tx1"/>
                </a:solidFill>
              </a:rPr>
              <a:t> PL/SQL </a:t>
            </a:r>
            <a:r>
              <a:rPr lang="ko-KR" altLang="ko-KR" b="1" dirty="0">
                <a:solidFill>
                  <a:schemeClr val="tx1"/>
                </a:solidFill>
              </a:rPr>
              <a:t>변수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1556792"/>
            <a:ext cx="273630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 err="1">
                <a:solidFill>
                  <a:schemeClr val="tx1"/>
                </a:solidFill>
              </a:rPr>
              <a:t>바인드</a:t>
            </a:r>
            <a:r>
              <a:rPr lang="ko-KR" altLang="ko-KR" b="1" dirty="0">
                <a:solidFill>
                  <a:schemeClr val="tx1"/>
                </a:solidFill>
              </a:rPr>
              <a:t> 변수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5536" y="2204864"/>
            <a:ext cx="8424936" cy="3888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바인드</a:t>
            </a:r>
            <a:r>
              <a:rPr lang="ko-KR" altLang="ko-KR" dirty="0">
                <a:solidFill>
                  <a:schemeClr val="tx1"/>
                </a:solidFill>
              </a:rPr>
              <a:t> 변수는 호스트 환경에서 생성되어 데이터를 저장하므로 호스트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변수라고도 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dirty="0">
              <a:solidFill>
                <a:schemeClr val="tx1"/>
              </a:solidFill>
            </a:endParaRPr>
          </a:p>
          <a:p>
            <a:pPr latinLnBrk="0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VARIABLE </a:t>
            </a:r>
            <a:r>
              <a:rPr lang="ko-KR" altLang="ko-KR" dirty="0">
                <a:solidFill>
                  <a:schemeClr val="tx1"/>
                </a:solidFill>
              </a:rPr>
              <a:t>키워드를 사용하여 생성되며 </a:t>
            </a:r>
            <a:r>
              <a:rPr lang="en-US" altLang="ko-KR" b="1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문과 </a:t>
            </a:r>
            <a:r>
              <a:rPr lang="en-US" altLang="ko-KR" b="1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블록에서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사용됩니다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PL/SQL </a:t>
            </a:r>
            <a:r>
              <a:rPr lang="ko-KR" altLang="ko-KR" dirty="0">
                <a:solidFill>
                  <a:schemeClr val="tx1"/>
                </a:solidFill>
              </a:rPr>
              <a:t>블록이 실행된 후에도 액세스할 수 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앞에 콜론을 사용하여 참조하며 </a:t>
            </a:r>
            <a:r>
              <a:rPr lang="en-US" altLang="ko-KR" b="1" dirty="0">
                <a:solidFill>
                  <a:schemeClr val="tx1"/>
                </a:solidFill>
              </a:rPr>
              <a:t>PRINT </a:t>
            </a:r>
            <a:r>
              <a:rPr lang="ko-KR" altLang="ko-KR" dirty="0">
                <a:solidFill>
                  <a:schemeClr val="tx1"/>
                </a:solidFill>
              </a:rPr>
              <a:t>명령을 사용하여 값을 출력할 수 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단 치환변수와는 구분을 해야 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치환 변수는 사용자에게 어떤 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값을 입력 받아서 치환하며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 err="1">
                <a:solidFill>
                  <a:schemeClr val="tx1"/>
                </a:solidFill>
              </a:rPr>
              <a:t>접두</a:t>
            </a:r>
            <a:r>
              <a:rPr lang="ko-KR" altLang="ko-KR" dirty="0">
                <a:solidFill>
                  <a:schemeClr val="tx1"/>
                </a:solidFill>
              </a:rPr>
              <a:t> 문자로</a:t>
            </a:r>
            <a:r>
              <a:rPr lang="en-US" altLang="ko-KR" dirty="0">
                <a:solidFill>
                  <a:schemeClr val="tx1"/>
                </a:solidFill>
              </a:rPr>
              <a:t> &amp; (</a:t>
            </a:r>
            <a:r>
              <a:rPr lang="ko-KR" altLang="ko-KR" dirty="0" err="1">
                <a:solidFill>
                  <a:schemeClr val="tx1"/>
                </a:solidFill>
              </a:rPr>
              <a:t>앰퍼샌트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를 사용합니다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285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그림 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608" y="1484784"/>
            <a:ext cx="3456384" cy="3744416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1484784"/>
            <a:ext cx="3600400" cy="23762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아주 편리한 </a:t>
            </a:r>
            <a:r>
              <a:rPr kumimoji="1" lang="ko-KR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바인드</a:t>
            </a:r>
            <a:r>
              <a:rPr kumimoji="1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변수이지만 </a:t>
            </a:r>
            <a:endParaRPr kumimoji="1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바인드</a:t>
            </a:r>
            <a:r>
              <a:rPr kumimoji="1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변수 사용시에 히스토그램을 사용할 수 없다는 단점과 다양한 문제점들이 있어서 사용할 때는 아주 주의해야 합니다</a:t>
            </a:r>
            <a:r>
              <a:rPr kumimoji="1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  <a:r>
              <a:rPr kumimoji="1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이런 부분은 조금 더 고수가 되어서 튜닝 부분에서 다 배우실 거예요</a:t>
            </a:r>
            <a:r>
              <a:rPr kumimoji="1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~~</a:t>
            </a:r>
            <a:endParaRPr kumimoji="1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157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41044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PL/SQL </a:t>
            </a:r>
            <a:r>
              <a:rPr lang="ko-KR" altLang="ko-KR" b="1" dirty="0">
                <a:solidFill>
                  <a:schemeClr val="tx1"/>
                </a:solidFill>
              </a:rPr>
              <a:t>기본 구조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1772816"/>
            <a:ext cx="8136904" cy="360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ko-KR" dirty="0" err="1">
                <a:solidFill>
                  <a:schemeClr val="tx1"/>
                </a:solidFill>
              </a:rPr>
              <a:t>선언부</a:t>
            </a:r>
            <a:r>
              <a:rPr lang="en-US" altLang="ko-KR" dirty="0">
                <a:solidFill>
                  <a:schemeClr val="tx1"/>
                </a:solidFill>
              </a:rPr>
              <a:t>(DECLARE), </a:t>
            </a:r>
            <a:r>
              <a:rPr lang="ko-KR" altLang="ko-KR" dirty="0" err="1">
                <a:solidFill>
                  <a:schemeClr val="tx1"/>
                </a:solidFill>
              </a:rPr>
              <a:t>실행부</a:t>
            </a:r>
            <a:r>
              <a:rPr lang="en-US" altLang="ko-KR" dirty="0">
                <a:solidFill>
                  <a:schemeClr val="tx1"/>
                </a:solidFill>
              </a:rPr>
              <a:t>(BEGIN), </a:t>
            </a:r>
            <a:r>
              <a:rPr lang="ko-KR" altLang="ko-KR" dirty="0" err="1">
                <a:solidFill>
                  <a:schemeClr val="tx1"/>
                </a:solidFill>
              </a:rPr>
              <a:t>예외처리부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(EXCEPTION)</a:t>
            </a:r>
            <a:r>
              <a:rPr lang="ko-KR" altLang="ko-KR" dirty="0">
                <a:solidFill>
                  <a:schemeClr val="tx1"/>
                </a:solidFill>
              </a:rPr>
              <a:t>로 구성</a:t>
            </a:r>
            <a:r>
              <a:rPr lang="ko-KR" altLang="en-US" dirty="0">
                <a:solidFill>
                  <a:schemeClr val="tx1"/>
                </a:solidFill>
              </a:rPr>
              <a:t>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Anonymous PL/SQL Block(</a:t>
            </a:r>
            <a:r>
              <a:rPr lang="ko-KR" altLang="ko-KR" dirty="0">
                <a:solidFill>
                  <a:schemeClr val="tx1"/>
                </a:solidFill>
              </a:rPr>
              <a:t>익명블록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Stored PL/SQL Block(</a:t>
            </a:r>
            <a:r>
              <a:rPr lang="ko-KR" altLang="ko-KR" dirty="0">
                <a:solidFill>
                  <a:schemeClr val="tx1"/>
                </a:solidFill>
              </a:rPr>
              <a:t>저장된 블록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이 있</a:t>
            </a:r>
            <a:r>
              <a:rPr lang="ko-KR" altLang="en-US" dirty="0">
                <a:solidFill>
                  <a:schemeClr val="tx1"/>
                </a:solidFill>
              </a:rPr>
              <a:t>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익명 블록은 주로 일회성으로 사용할 경우 많이 사용이 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저장된 블록은 서버에 </a:t>
            </a:r>
            <a:r>
              <a:rPr lang="ko-KR" altLang="ko-KR" dirty="0" err="1">
                <a:solidFill>
                  <a:schemeClr val="tx1"/>
                </a:solidFill>
              </a:rPr>
              <a:t>파싱해서</a:t>
            </a:r>
            <a:r>
              <a:rPr lang="ko-KR" altLang="ko-KR" dirty="0">
                <a:solidFill>
                  <a:schemeClr val="tx1"/>
                </a:solidFill>
              </a:rPr>
              <a:t> 저장해 놓고 주기적으로 반복해서 사용할 경우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사용됨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Stored PL/SQL Block </a:t>
            </a:r>
            <a:r>
              <a:rPr lang="ko-KR" altLang="ko-KR" dirty="0">
                <a:solidFill>
                  <a:schemeClr val="tx1"/>
                </a:solidFill>
              </a:rPr>
              <a:t>은 다른 용어로 서브프로그램 또는 프로그램 단위라고도 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스키마를 구성하는 오브젝트로서 </a:t>
            </a:r>
            <a:r>
              <a:rPr lang="ko-KR" altLang="ko-KR" dirty="0" err="1">
                <a:solidFill>
                  <a:schemeClr val="tx1"/>
                </a:solidFill>
              </a:rPr>
              <a:t>파싱</a:t>
            </a:r>
            <a:r>
              <a:rPr lang="ko-KR" altLang="ko-KR" dirty="0">
                <a:solidFill>
                  <a:schemeClr val="tx1"/>
                </a:solidFill>
              </a:rPr>
              <a:t> 된 후 </a:t>
            </a:r>
            <a:r>
              <a:rPr lang="ko-KR" altLang="ko-KR" dirty="0" err="1">
                <a:solidFill>
                  <a:schemeClr val="tx1"/>
                </a:solidFill>
              </a:rPr>
              <a:t>오라클</a:t>
            </a:r>
            <a:r>
              <a:rPr lang="ko-KR" altLang="ko-KR" dirty="0">
                <a:solidFill>
                  <a:schemeClr val="tx1"/>
                </a:solidFill>
              </a:rPr>
              <a:t> 서버 내부에 저장되거나 </a:t>
            </a:r>
            <a:r>
              <a:rPr lang="ko-KR" altLang="ko-KR" dirty="0" err="1">
                <a:solidFill>
                  <a:schemeClr val="tx1"/>
                </a:solidFill>
              </a:rPr>
              <a:t>오라클</a:t>
            </a:r>
            <a:r>
              <a:rPr lang="ko-KR" altLang="ko-KR" dirty="0">
                <a:solidFill>
                  <a:schemeClr val="tx1"/>
                </a:solidFill>
              </a:rPr>
              <a:t> 툴 안에 라이브러리 형태로 저장되어 있</a:t>
            </a:r>
            <a:r>
              <a:rPr lang="ko-KR" altLang="en-US" dirty="0">
                <a:solidFill>
                  <a:schemeClr val="tx1"/>
                </a:solidFill>
              </a:rPr>
              <a:t>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1772816"/>
            <a:ext cx="64807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조건문과 반복 문으로 나눌 수 있음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3528" y="2348880"/>
            <a:ext cx="799288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en-US" dirty="0">
                <a:solidFill>
                  <a:schemeClr val="tx1"/>
                </a:solidFill>
              </a:rPr>
              <a:t>조건 문 </a:t>
            </a:r>
            <a:r>
              <a:rPr lang="en-US" altLang="ko-KR" dirty="0">
                <a:solidFill>
                  <a:schemeClr val="tx1"/>
                </a:solidFill>
              </a:rPr>
              <a:t>: IF </a:t>
            </a:r>
            <a:r>
              <a:rPr lang="ko-KR" altLang="en-US" dirty="0">
                <a:solidFill>
                  <a:schemeClr val="tx1"/>
                </a:solidFill>
              </a:rPr>
              <a:t>문 </a:t>
            </a:r>
            <a:r>
              <a:rPr lang="en-US" altLang="ko-KR" dirty="0">
                <a:solidFill>
                  <a:schemeClr val="tx1"/>
                </a:solidFill>
              </a:rPr>
              <a:t>, CASE 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3528" y="2852936"/>
            <a:ext cx="7992888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en-US" dirty="0">
                <a:solidFill>
                  <a:schemeClr val="tx1"/>
                </a:solidFill>
              </a:rPr>
              <a:t>반복 문 </a:t>
            </a:r>
            <a:r>
              <a:rPr lang="en-US" altLang="ko-KR" dirty="0">
                <a:solidFill>
                  <a:schemeClr val="tx1"/>
                </a:solidFill>
              </a:rPr>
              <a:t>:  Basic Loop </a:t>
            </a:r>
            <a:r>
              <a:rPr lang="ko-KR" altLang="en-US" dirty="0">
                <a:solidFill>
                  <a:schemeClr val="tx1"/>
                </a:solidFill>
              </a:rPr>
              <a:t>문 </a:t>
            </a:r>
            <a:r>
              <a:rPr lang="en-US" altLang="ko-KR" dirty="0">
                <a:solidFill>
                  <a:schemeClr val="tx1"/>
                </a:solidFill>
              </a:rPr>
              <a:t>, While </a:t>
            </a:r>
            <a:r>
              <a:rPr lang="ko-KR" altLang="en-US" dirty="0">
                <a:solidFill>
                  <a:schemeClr val="tx1"/>
                </a:solidFill>
              </a:rPr>
              <a:t>문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반복 횟수를 알 수 없을 경우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      FOR </a:t>
            </a:r>
            <a:r>
              <a:rPr lang="ko-KR" altLang="en-US" dirty="0">
                <a:solidFill>
                  <a:schemeClr val="tx1"/>
                </a:solidFill>
              </a:rPr>
              <a:t>문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반복 횟수를 지정할 경우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7544" y="3573016"/>
            <a:ext cx="259228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</a:t>
            </a:r>
            <a:r>
              <a:rPr lang="ko-KR" altLang="ko-KR" b="1" dirty="0">
                <a:solidFill>
                  <a:schemeClr val="tx1"/>
                </a:solidFill>
              </a:rPr>
              <a:t>조건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문</a:t>
            </a:r>
            <a:r>
              <a:rPr lang="en-US" altLang="ko-KR" b="1" dirty="0">
                <a:solidFill>
                  <a:schemeClr val="tx1"/>
                </a:solidFill>
              </a:rPr>
              <a:t> (IF </a:t>
            </a:r>
            <a:r>
              <a:rPr lang="ko-KR" altLang="ko-KR" b="1" dirty="0">
                <a:solidFill>
                  <a:schemeClr val="tx1"/>
                </a:solidFill>
              </a:rPr>
              <a:t>문</a:t>
            </a:r>
            <a:r>
              <a:rPr lang="en-US" altLang="ko-KR" b="1" dirty="0">
                <a:solidFill>
                  <a:schemeClr val="tx1"/>
                </a:solidFill>
              </a:rPr>
              <a:t>) 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27584" y="4077072"/>
            <a:ext cx="32403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유형</a:t>
            </a:r>
            <a:r>
              <a:rPr lang="en-US" altLang="ko-KR" b="1" dirty="0">
                <a:solidFill>
                  <a:schemeClr val="tx1"/>
                </a:solidFill>
              </a:rPr>
              <a:t> 1. IF~END IF </a:t>
            </a:r>
            <a:r>
              <a:rPr lang="ko-KR" altLang="ko-KR" b="1" dirty="0">
                <a:solidFill>
                  <a:schemeClr val="tx1"/>
                </a:solidFill>
              </a:rPr>
              <a:t>문장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37891" name="AutoShape 3"/>
          <p:cNvSpPr>
            <a:spLocks noChangeArrowheads="1"/>
          </p:cNvSpPr>
          <p:nvPr/>
        </p:nvSpPr>
        <p:spPr bwMode="auto">
          <a:xfrm>
            <a:off x="899592" y="4653136"/>
            <a:ext cx="1872208" cy="151216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IF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(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IF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;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3915" y="1196752"/>
            <a:ext cx="370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12. PL/SQL </a:t>
            </a:r>
            <a:r>
              <a:rPr lang="ko-KR" altLang="ko-KR" b="1" dirty="0" err="1"/>
              <a:t>제어문</a:t>
            </a:r>
            <a:r>
              <a:rPr lang="ko-KR" altLang="ko-KR" b="1" dirty="0"/>
              <a:t> 사용법 익히기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297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844824"/>
            <a:ext cx="8352928" cy="201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tx1"/>
                </a:solidFill>
              </a:rPr>
              <a:t>유형 </a:t>
            </a:r>
            <a:r>
              <a:rPr lang="en-US" altLang="ko-KR" sz="1500" b="1" dirty="0">
                <a:solidFill>
                  <a:schemeClr val="tx1"/>
                </a:solidFill>
              </a:rPr>
              <a:t>1</a:t>
            </a:r>
            <a:r>
              <a:rPr lang="ko-KR" altLang="en-US" sz="1500" b="1" dirty="0">
                <a:solidFill>
                  <a:schemeClr val="tx1"/>
                </a:solidFill>
              </a:rPr>
              <a:t>번의 </a:t>
            </a:r>
            <a:r>
              <a:rPr lang="ko-KR" altLang="ko-KR" sz="1500" b="1" dirty="0">
                <a:solidFill>
                  <a:schemeClr val="tx1"/>
                </a:solidFill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</a:rPr>
              <a:t>: </a:t>
            </a: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EMPLOYEES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203 </a:t>
            </a:r>
            <a:r>
              <a:rPr lang="ko-KR" altLang="ko-KR" sz="1500" b="1" dirty="0">
                <a:solidFill>
                  <a:schemeClr val="tx1"/>
                </a:solidFill>
              </a:rPr>
              <a:t>번인 사원의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first_name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dname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 </a:t>
            </a:r>
            <a:r>
              <a:rPr lang="ko-KR" altLang="ko-KR" sz="1500" b="1" dirty="0">
                <a:solidFill>
                  <a:schemeClr val="tx1"/>
                </a:solidFill>
              </a:rPr>
              <a:t>단</a:t>
            </a:r>
            <a:r>
              <a:rPr lang="en-US" altLang="ko-KR" sz="1500" b="1" dirty="0">
                <a:solidFill>
                  <a:schemeClr val="tx1"/>
                </a:solidFill>
              </a:rPr>
              <a:t> DNAME </a:t>
            </a:r>
            <a:r>
              <a:rPr lang="ko-KR" altLang="ko-KR" sz="1500" b="1" dirty="0">
                <a:solidFill>
                  <a:schemeClr val="tx1"/>
                </a:solidFill>
              </a:rPr>
              <a:t>의 값은 아래와 같습니다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10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’Administration’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‘Marketing’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30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‘Purchasing’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40 </a:t>
            </a:r>
            <a:r>
              <a:rPr lang="ko-KR" altLang="ko-KR" sz="1500" b="1" dirty="0">
                <a:solidFill>
                  <a:schemeClr val="tx1"/>
                </a:solidFill>
              </a:rPr>
              <a:t>이면</a:t>
            </a:r>
            <a:r>
              <a:rPr lang="en-US" altLang="ko-KR" sz="1500" b="1" dirty="0">
                <a:solidFill>
                  <a:schemeClr val="tx1"/>
                </a:solidFill>
              </a:rPr>
              <a:t> 'Human Resources’ </a:t>
            </a:r>
            <a:r>
              <a:rPr lang="ko-KR" altLang="ko-KR" sz="1500" b="1" dirty="0">
                <a:solidFill>
                  <a:schemeClr val="tx1"/>
                </a:solidFill>
              </a:rPr>
              <a:t>로 출력하세요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338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그림 8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0261" y="1000968"/>
            <a:ext cx="573151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4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828092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유형</a:t>
            </a:r>
            <a:r>
              <a:rPr lang="en-US" altLang="ko-KR" b="1" dirty="0">
                <a:solidFill>
                  <a:schemeClr val="tx1"/>
                </a:solidFill>
              </a:rPr>
              <a:t> 2. IF ~ THEN ~ELSIF ~END IF </a:t>
            </a:r>
            <a:r>
              <a:rPr lang="ko-KR" altLang="ko-KR" b="1" dirty="0">
                <a:solidFill>
                  <a:schemeClr val="tx1"/>
                </a:solidFill>
              </a:rPr>
              <a:t>문장</a:t>
            </a:r>
            <a:r>
              <a:rPr lang="en-US" altLang="ko-KR" b="1" dirty="0">
                <a:solidFill>
                  <a:schemeClr val="tx1"/>
                </a:solidFill>
              </a:rPr>
              <a:t> ( </a:t>
            </a:r>
            <a:r>
              <a:rPr lang="ko-KR" altLang="ko-KR" b="1" dirty="0">
                <a:solidFill>
                  <a:schemeClr val="tx1"/>
                </a:solidFill>
              </a:rPr>
              <a:t>조건이 여러 개 일 경우 사용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5649" name="AutoShape 1"/>
          <p:cNvSpPr>
            <a:spLocks noChangeArrowheads="1"/>
          </p:cNvSpPr>
          <p:nvPr/>
        </p:nvSpPr>
        <p:spPr bwMode="auto">
          <a:xfrm>
            <a:off x="1090042" y="1772816"/>
            <a:ext cx="3409950" cy="201622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IF  (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THEN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ELSIF (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 THEN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ELSIF (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 THEN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IF 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3568" y="4077072"/>
            <a:ext cx="8136904" cy="1944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500" b="1" dirty="0">
                <a:solidFill>
                  <a:schemeClr val="tx1"/>
                </a:solidFill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</a:rPr>
              <a:t>: EMPLOYEES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203 </a:t>
            </a:r>
            <a:r>
              <a:rPr lang="ko-KR" altLang="ko-KR" sz="1500" b="1" dirty="0">
                <a:solidFill>
                  <a:schemeClr val="tx1"/>
                </a:solidFill>
              </a:rPr>
              <a:t>번인 사원의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first_name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dname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 </a:t>
            </a:r>
            <a:r>
              <a:rPr lang="ko-KR" altLang="ko-KR" sz="1500" b="1" dirty="0">
                <a:solidFill>
                  <a:schemeClr val="tx1"/>
                </a:solidFill>
              </a:rPr>
              <a:t>단</a:t>
            </a:r>
            <a:r>
              <a:rPr lang="en-US" altLang="ko-KR" sz="1500" b="1" dirty="0">
                <a:solidFill>
                  <a:schemeClr val="tx1"/>
                </a:solidFill>
              </a:rPr>
              <a:t> DNAME </a:t>
            </a:r>
            <a:r>
              <a:rPr lang="ko-KR" altLang="ko-KR" sz="1500" b="1" dirty="0">
                <a:solidFill>
                  <a:schemeClr val="tx1"/>
                </a:solidFill>
              </a:rPr>
              <a:t>의 값은 아래와 같습니다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10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’Administration’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‘Marketing’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30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‘Purchasing’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40 </a:t>
            </a:r>
            <a:r>
              <a:rPr lang="ko-KR" altLang="ko-KR" sz="1500" b="1" dirty="0">
                <a:solidFill>
                  <a:schemeClr val="tx1"/>
                </a:solidFill>
              </a:rPr>
              <a:t>이면</a:t>
            </a:r>
            <a:r>
              <a:rPr lang="en-US" altLang="ko-KR" sz="1500" b="1" dirty="0">
                <a:solidFill>
                  <a:schemeClr val="tx1"/>
                </a:solidFill>
              </a:rPr>
              <a:t> 'Human Resources’ </a:t>
            </a:r>
            <a:r>
              <a:rPr lang="ko-KR" altLang="ko-KR" sz="1500" b="1" dirty="0">
                <a:solidFill>
                  <a:schemeClr val="tx1"/>
                </a:solidFill>
              </a:rPr>
              <a:t>로 출력하세요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369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그림 9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0853" y="1022119"/>
            <a:ext cx="5731510" cy="532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3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856895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유형</a:t>
            </a:r>
            <a:r>
              <a:rPr lang="en-US" altLang="ko-KR" b="1" dirty="0">
                <a:solidFill>
                  <a:schemeClr val="tx1"/>
                </a:solidFill>
              </a:rPr>
              <a:t> 3. IF~THEN~ELSE~END IF ( </a:t>
            </a:r>
            <a:r>
              <a:rPr lang="ko-KR" altLang="ko-KR" b="1" dirty="0">
                <a:solidFill>
                  <a:schemeClr val="tx1"/>
                </a:solidFill>
              </a:rPr>
              <a:t>조건이</a:t>
            </a:r>
            <a:r>
              <a:rPr lang="en-US" altLang="ko-KR" b="1" dirty="0">
                <a:solidFill>
                  <a:schemeClr val="tx1"/>
                </a:solidFill>
              </a:rPr>
              <a:t> 2</a:t>
            </a:r>
            <a:r>
              <a:rPr lang="ko-KR" altLang="ko-KR" b="1" dirty="0">
                <a:solidFill>
                  <a:schemeClr val="tx1"/>
                </a:solidFill>
              </a:rPr>
              <a:t>개 일 경우 사용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3601" name="AutoShape 1"/>
          <p:cNvSpPr>
            <a:spLocks noChangeArrowheads="1"/>
          </p:cNvSpPr>
          <p:nvPr/>
        </p:nvSpPr>
        <p:spPr bwMode="auto">
          <a:xfrm>
            <a:off x="395536" y="1772816"/>
            <a:ext cx="2432050" cy="15841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IF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(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ELSE</a:t>
            </a:r>
            <a:endParaRPr kumimoji="1" lang="en-US" altLang="ko-KR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IF 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3573016"/>
            <a:ext cx="8640960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500" b="1" dirty="0">
                <a:solidFill>
                  <a:schemeClr val="tx1"/>
                </a:solidFill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</a:rPr>
              <a:t> : </a:t>
            </a:r>
            <a:r>
              <a:rPr lang="ko-KR" altLang="ko-KR" sz="1500" b="1" dirty="0">
                <a:solidFill>
                  <a:schemeClr val="tx1"/>
                </a:solidFill>
              </a:rPr>
              <a:t>사용자에게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를 입력 받은 후 </a:t>
            </a:r>
            <a:r>
              <a:rPr lang="en-US" altLang="ko-KR" sz="1500" b="1" dirty="0">
                <a:solidFill>
                  <a:schemeClr val="tx1"/>
                </a:solidFill>
              </a:rPr>
              <a:t>EMPLOYEES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 입력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ko-KR" altLang="ko-KR" sz="1500" b="1" dirty="0">
                <a:solidFill>
                  <a:schemeClr val="tx1"/>
                </a:solidFill>
              </a:rPr>
              <a:t>받은 번호인 사원의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first_name</a:t>
            </a:r>
            <a:r>
              <a:rPr lang="en-US" altLang="ko-KR" sz="1500" b="1" dirty="0">
                <a:solidFill>
                  <a:schemeClr val="tx1"/>
                </a:solidFill>
              </a:rPr>
              <a:t> , salary , salary*</a:t>
            </a:r>
            <a:r>
              <a:rPr lang="en-US" altLang="ko-KR" sz="1500" b="1" dirty="0" err="1">
                <a:solidFill>
                  <a:schemeClr val="tx1"/>
                </a:solidFill>
              </a:rPr>
              <a:t>commission_pct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값을 출력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ko-KR" altLang="ko-KR" sz="1500" b="1" dirty="0">
                <a:solidFill>
                  <a:schemeClr val="tx1"/>
                </a:solidFill>
              </a:rPr>
              <a:t>하되 해당 사원의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commission_pct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값이 이</a:t>
            </a:r>
            <a:r>
              <a:rPr lang="en-US" altLang="ko-KR" sz="1500" b="1" dirty="0">
                <a:solidFill>
                  <a:schemeClr val="tx1"/>
                </a:solidFill>
              </a:rPr>
              <a:t> 0</a:t>
            </a:r>
            <a:r>
              <a:rPr lang="ko-KR" altLang="ko-KR" sz="1500" b="1" dirty="0">
                <a:solidFill>
                  <a:schemeClr val="tx1"/>
                </a:solidFill>
              </a:rPr>
              <a:t>보다 크면 </a:t>
            </a:r>
            <a:r>
              <a:rPr lang="en-US" altLang="ko-KR" sz="1500" b="1" dirty="0">
                <a:solidFill>
                  <a:schemeClr val="tx1"/>
                </a:solidFill>
              </a:rPr>
              <a:t>salary*</a:t>
            </a:r>
            <a:r>
              <a:rPr lang="en-US" altLang="ko-KR" sz="1500" b="1" dirty="0" err="1">
                <a:solidFill>
                  <a:schemeClr val="tx1"/>
                </a:solidFill>
              </a:rPr>
              <a:t>commission_pct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의 금액을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ko-KR" altLang="ko-KR" sz="1500" b="1" dirty="0">
                <a:solidFill>
                  <a:schemeClr val="tx1"/>
                </a:solidFill>
              </a:rPr>
              <a:t>출력하고</a:t>
            </a:r>
            <a:r>
              <a:rPr lang="en-US" altLang="ko-KR" sz="1500" b="1" dirty="0">
                <a:solidFill>
                  <a:schemeClr val="tx1"/>
                </a:solidFill>
              </a:rPr>
              <a:t>, 0 </a:t>
            </a:r>
            <a:r>
              <a:rPr lang="ko-KR" altLang="ko-KR" sz="1500" b="1" dirty="0">
                <a:solidFill>
                  <a:schemeClr val="tx1"/>
                </a:solidFill>
              </a:rPr>
              <a:t>보다 작으면 </a:t>
            </a:r>
            <a:r>
              <a:rPr lang="en-US" altLang="ko-KR" sz="1500" b="1" dirty="0">
                <a:solidFill>
                  <a:schemeClr val="tx1"/>
                </a:solidFill>
              </a:rPr>
              <a:t>‘ xx</a:t>
            </a:r>
            <a:r>
              <a:rPr lang="ko-KR" altLang="ko-KR" sz="1500" b="1" dirty="0">
                <a:solidFill>
                  <a:schemeClr val="tx1"/>
                </a:solidFill>
              </a:rPr>
              <a:t>사원의 보너스는 없습니다</a:t>
            </a:r>
            <a:r>
              <a:rPr lang="en-US" altLang="ko-KR" sz="1500" b="1" dirty="0">
                <a:solidFill>
                  <a:schemeClr val="tx1"/>
                </a:solidFill>
              </a:rPr>
              <a:t>’ </a:t>
            </a:r>
            <a:r>
              <a:rPr lang="ko-KR" altLang="ko-KR" sz="1500" b="1" dirty="0">
                <a:solidFill>
                  <a:schemeClr val="tx1"/>
                </a:solidFill>
              </a:rPr>
              <a:t>라는 문장을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850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그림 13" descr="그림 10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245" y="1116672"/>
            <a:ext cx="573151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13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59046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CASE </a:t>
            </a:r>
            <a:r>
              <a:rPr lang="ko-KR" altLang="en-US" b="1" dirty="0" err="1">
                <a:solidFill>
                  <a:schemeClr val="tx1"/>
                </a:solidFill>
              </a:rPr>
              <a:t>조건</a:t>
            </a:r>
            <a:r>
              <a:rPr lang="ko-KR" altLang="ko-KR" b="1" dirty="0" err="1">
                <a:solidFill>
                  <a:schemeClr val="tx1"/>
                </a:solidFill>
              </a:rPr>
              <a:t>문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0529" name="AutoShape 1"/>
          <p:cNvSpPr>
            <a:spLocks noChangeArrowheads="1"/>
          </p:cNvSpPr>
          <p:nvPr/>
        </p:nvSpPr>
        <p:spPr bwMode="auto">
          <a:xfrm>
            <a:off x="2498700" y="2111946"/>
            <a:ext cx="3873500" cy="29732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CASE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[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WHEN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WHEN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…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WHEN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ELSE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기본값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114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24744"/>
            <a:ext cx="8064896" cy="2520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- CASE </a:t>
            </a:r>
            <a:r>
              <a:rPr lang="ko-KR" altLang="ko-KR" sz="1500" b="1" dirty="0">
                <a:solidFill>
                  <a:schemeClr val="tx1"/>
                </a:solidFill>
              </a:rPr>
              <a:t>문 사용 예</a:t>
            </a:r>
            <a:r>
              <a:rPr lang="en-US" altLang="ko-KR" sz="1500" b="1" dirty="0">
                <a:solidFill>
                  <a:schemeClr val="tx1"/>
                </a:solidFill>
              </a:rPr>
              <a:t> 1: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ko-KR" altLang="ko-KR" sz="1500" b="1" dirty="0">
                <a:solidFill>
                  <a:schemeClr val="tx1"/>
                </a:solidFill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</a:rPr>
              <a:t>: EMPLOYEES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203 </a:t>
            </a:r>
            <a:r>
              <a:rPr lang="ko-KR" altLang="ko-KR" sz="1500" b="1" dirty="0">
                <a:solidFill>
                  <a:schemeClr val="tx1"/>
                </a:solidFill>
              </a:rPr>
              <a:t>번인 사원의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first_name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dname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 </a:t>
            </a:r>
            <a:r>
              <a:rPr lang="ko-KR" altLang="ko-KR" sz="1500" b="1" dirty="0">
                <a:solidFill>
                  <a:schemeClr val="tx1"/>
                </a:solidFill>
              </a:rPr>
              <a:t>단</a:t>
            </a:r>
            <a:r>
              <a:rPr lang="en-US" altLang="ko-KR" sz="1500" b="1" dirty="0">
                <a:solidFill>
                  <a:schemeClr val="tx1"/>
                </a:solidFill>
              </a:rPr>
              <a:t> DNAME </a:t>
            </a:r>
            <a:r>
              <a:rPr lang="ko-KR" altLang="ko-KR" sz="1500" b="1" dirty="0">
                <a:solidFill>
                  <a:schemeClr val="tx1"/>
                </a:solidFill>
              </a:rPr>
              <a:t>의 값은 아래와 같습니다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10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’Administration’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‘Marketing’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30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‘Purchasing’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40 </a:t>
            </a:r>
            <a:r>
              <a:rPr lang="ko-KR" altLang="ko-KR" sz="1500" b="1" dirty="0">
                <a:solidFill>
                  <a:schemeClr val="tx1"/>
                </a:solidFill>
              </a:rPr>
              <a:t>이면</a:t>
            </a:r>
            <a:r>
              <a:rPr lang="en-US" altLang="ko-KR" sz="1500" b="1" dirty="0">
                <a:solidFill>
                  <a:schemeClr val="tx1"/>
                </a:solidFill>
              </a:rPr>
              <a:t> 'Human Resources’ </a:t>
            </a:r>
            <a:r>
              <a:rPr lang="ko-KR" altLang="ko-KR" sz="1500" b="1" dirty="0">
                <a:solidFill>
                  <a:schemeClr val="tx1"/>
                </a:solidFill>
              </a:rPr>
              <a:t>로 출력하세요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641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7" name="그림 16" descr="p40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7833" y="1200487"/>
            <a:ext cx="5731510" cy="539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2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446449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PL/SQL BLOCK </a:t>
            </a:r>
            <a:r>
              <a:rPr lang="ko-KR" altLang="ko-KR" b="1" dirty="0">
                <a:solidFill>
                  <a:schemeClr val="tx1"/>
                </a:solidFill>
              </a:rPr>
              <a:t>기본구성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7188" y="1857375"/>
            <a:ext cx="2857500" cy="8572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1"/>
                </a:solidFill>
              </a:rPr>
              <a:t>Declare (</a:t>
            </a:r>
            <a:r>
              <a:rPr kumimoji="0" lang="ko-KR" altLang="en-US" dirty="0">
                <a:solidFill>
                  <a:schemeClr val="tx1"/>
                </a:solidFill>
              </a:rPr>
              <a:t>선 언 부</a:t>
            </a:r>
            <a:r>
              <a:rPr kumimoji="0" lang="en-US" altLang="ko-KR" dirty="0">
                <a:solidFill>
                  <a:schemeClr val="tx1"/>
                </a:solidFill>
              </a:rPr>
              <a:t>)</a:t>
            </a: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7188" y="3000375"/>
            <a:ext cx="2857500" cy="8572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1"/>
                </a:solidFill>
              </a:rPr>
              <a:t>Executable (</a:t>
            </a:r>
            <a:r>
              <a:rPr kumimoji="0" lang="ko-KR" altLang="en-US" dirty="0">
                <a:solidFill>
                  <a:schemeClr val="tx1"/>
                </a:solidFill>
              </a:rPr>
              <a:t>실 행 부</a:t>
            </a:r>
            <a:r>
              <a:rPr kumimoji="0" lang="en-US" altLang="ko-KR" dirty="0">
                <a:solidFill>
                  <a:schemeClr val="tx1"/>
                </a:solidFill>
              </a:rPr>
              <a:t>)</a:t>
            </a: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57188" y="4143375"/>
            <a:ext cx="2857500" cy="8572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1"/>
                </a:solidFill>
              </a:rPr>
              <a:t>Exception (</a:t>
            </a:r>
            <a:r>
              <a:rPr kumimoji="0" lang="ko-KR" altLang="en-US" dirty="0">
                <a:solidFill>
                  <a:schemeClr val="tx1"/>
                </a:solidFill>
              </a:rPr>
              <a:t>예외 </a:t>
            </a:r>
            <a:r>
              <a:rPr kumimoji="0" lang="ko-KR" altLang="en-US" dirty="0" err="1">
                <a:solidFill>
                  <a:schemeClr val="tx1"/>
                </a:solidFill>
              </a:rPr>
              <a:t>처리부</a:t>
            </a:r>
            <a:r>
              <a:rPr kumimoji="0" lang="en-US" altLang="ko-KR" dirty="0">
                <a:solidFill>
                  <a:schemeClr val="tx1"/>
                </a:solidFill>
              </a:rPr>
              <a:t>)</a:t>
            </a: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29000" y="1857375"/>
            <a:ext cx="5357813" cy="857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>
                <a:solidFill>
                  <a:schemeClr val="tx1"/>
                </a:solidFill>
              </a:rPr>
              <a:t>모든 변수나 상수를 선언하는 부분</a:t>
            </a: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29000" y="3000375"/>
            <a:ext cx="5357813" cy="857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 err="1">
                <a:solidFill>
                  <a:schemeClr val="tx1"/>
                </a:solidFill>
              </a:rPr>
              <a:t>제어문</a:t>
            </a:r>
            <a:r>
              <a:rPr kumimoji="0" lang="en-US" altLang="ko-KR" dirty="0">
                <a:solidFill>
                  <a:schemeClr val="tx1"/>
                </a:solidFill>
              </a:rPr>
              <a:t>,  </a:t>
            </a:r>
            <a:r>
              <a:rPr kumimoji="0" lang="ko-KR" altLang="en-US" dirty="0" err="1">
                <a:solidFill>
                  <a:schemeClr val="tx1"/>
                </a:solidFill>
              </a:rPr>
              <a:t>반복문</a:t>
            </a:r>
            <a:r>
              <a:rPr kumimoji="0" lang="en-US" altLang="ko-KR" dirty="0">
                <a:solidFill>
                  <a:schemeClr val="tx1"/>
                </a:solidFill>
              </a:rPr>
              <a:t>, </a:t>
            </a:r>
            <a:r>
              <a:rPr kumimoji="0" lang="ko-KR" altLang="en-US" dirty="0">
                <a:solidFill>
                  <a:schemeClr val="tx1"/>
                </a:solidFill>
              </a:rPr>
              <a:t>함수정의 등의 </a:t>
            </a:r>
            <a:r>
              <a:rPr kumimoji="0" lang="ko-KR" altLang="en-US" dirty="0" err="1">
                <a:solidFill>
                  <a:schemeClr val="tx1"/>
                </a:solidFill>
              </a:rPr>
              <a:t>로직을</a:t>
            </a:r>
            <a:r>
              <a:rPr kumimoji="0" lang="ko-KR" altLang="en-US" dirty="0">
                <a:solidFill>
                  <a:schemeClr val="tx1"/>
                </a:solidFill>
              </a:rPr>
              <a:t> 기술함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29000" y="4143375"/>
            <a:ext cx="5357813" cy="857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chemeClr val="tx1"/>
                </a:solidFill>
              </a:rPr>
              <a:t>실행 도중 에러 발생시 해결하는 문장들을 기술함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95536" y="5229200"/>
            <a:ext cx="8352928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블록내의 각 부분에 포함되는 명령들 중</a:t>
            </a:r>
            <a:r>
              <a:rPr lang="en-US" altLang="ko-KR" dirty="0">
                <a:solidFill>
                  <a:schemeClr val="tx1"/>
                </a:solidFill>
              </a:rPr>
              <a:t> DECLARE, BEGIN , EXCEPTION </a:t>
            </a:r>
            <a:r>
              <a:rPr lang="ko-KR" altLang="ko-KR" dirty="0">
                <a:solidFill>
                  <a:schemeClr val="tx1"/>
                </a:solidFill>
              </a:rPr>
              <a:t>과 같은 예약어들은</a:t>
            </a:r>
            <a:r>
              <a:rPr lang="en-US" altLang="ko-KR" dirty="0">
                <a:solidFill>
                  <a:schemeClr val="tx1"/>
                </a:solidFill>
              </a:rPr>
              <a:t> ; (</a:t>
            </a:r>
            <a:r>
              <a:rPr lang="ko-KR" altLang="ko-KR" dirty="0">
                <a:solidFill>
                  <a:schemeClr val="tx1"/>
                </a:solidFill>
              </a:rPr>
              <a:t>세미콜론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으로 끝나지 않지만 나머지 명령어들은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문장처럼 세미콜론</a:t>
            </a:r>
            <a:r>
              <a:rPr lang="en-US" altLang="ko-KR" dirty="0">
                <a:solidFill>
                  <a:schemeClr val="tx1"/>
                </a:solidFill>
              </a:rPr>
              <a:t>(;)</a:t>
            </a:r>
            <a:r>
              <a:rPr lang="ko-KR" altLang="ko-KR" dirty="0">
                <a:solidFill>
                  <a:schemeClr val="tx1"/>
                </a:solidFill>
              </a:rPr>
              <a:t>으로 끝이 납니다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124744"/>
            <a:ext cx="30243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1628800"/>
            <a:ext cx="777686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err="1">
                <a:solidFill>
                  <a:schemeClr val="tx1"/>
                </a:solidFill>
              </a:rPr>
              <a:t>반복문은</a:t>
            </a:r>
            <a:r>
              <a:rPr lang="ko-KR" altLang="ko-KR" dirty="0">
                <a:solidFill>
                  <a:schemeClr val="tx1"/>
                </a:solidFill>
              </a:rPr>
              <a:t> 반복 횟수를 알 수 없는 경우에 사용하는</a:t>
            </a:r>
            <a:r>
              <a:rPr lang="en-US" altLang="ko-KR" dirty="0">
                <a:solidFill>
                  <a:schemeClr val="tx1"/>
                </a:solidFill>
              </a:rPr>
              <a:t> BASIC LOOP </a:t>
            </a:r>
            <a:r>
              <a:rPr lang="ko-KR" altLang="ko-KR" dirty="0">
                <a:solidFill>
                  <a:schemeClr val="tx1"/>
                </a:solidFill>
              </a:rPr>
              <a:t>문과</a:t>
            </a:r>
            <a:r>
              <a:rPr lang="en-US" altLang="ko-KR" dirty="0">
                <a:solidFill>
                  <a:schemeClr val="tx1"/>
                </a:solidFill>
              </a:rPr>
              <a:t> WHILE </a:t>
            </a:r>
            <a:r>
              <a:rPr lang="ko-KR" altLang="ko-KR" dirty="0">
                <a:solidFill>
                  <a:schemeClr val="tx1"/>
                </a:solidFill>
              </a:rPr>
              <a:t>문이 있고 반복횟수를 지정하는</a:t>
            </a:r>
            <a:r>
              <a:rPr lang="en-US" altLang="ko-KR" dirty="0">
                <a:solidFill>
                  <a:schemeClr val="tx1"/>
                </a:solidFill>
              </a:rPr>
              <a:t> FOR </a:t>
            </a:r>
            <a:r>
              <a:rPr lang="ko-KR" altLang="ko-KR" dirty="0">
                <a:solidFill>
                  <a:schemeClr val="tx1"/>
                </a:solidFill>
              </a:rPr>
              <a:t>문이 있습니다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1560" y="2348880"/>
            <a:ext cx="35283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BASIC LOOP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755576" y="2924944"/>
            <a:ext cx="2584450" cy="14033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LOOP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PL/SQL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PL/SQL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EXIT [ </a:t>
            </a:r>
            <a:r>
              <a: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 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LOOP ; 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91880" y="3140968"/>
            <a:ext cx="4608512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문장을 먼저 수행 후 조건을 확인함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633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8280920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BASIC LOOP </a:t>
            </a:r>
            <a:r>
              <a:rPr lang="ko-KR" altLang="ko-KR" b="1" dirty="0">
                <a:solidFill>
                  <a:schemeClr val="tx1"/>
                </a:solidFill>
              </a:rPr>
              <a:t>문 사용 예</a:t>
            </a:r>
            <a:r>
              <a:rPr lang="en-US" altLang="ko-KR" b="1" dirty="0">
                <a:solidFill>
                  <a:schemeClr val="tx1"/>
                </a:solidFill>
              </a:rPr>
              <a:t> 1 :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Loop </a:t>
            </a:r>
            <a:r>
              <a:rPr lang="ko-KR" altLang="ko-KR" b="1" dirty="0">
                <a:solidFill>
                  <a:schemeClr val="tx1"/>
                </a:solidFill>
              </a:rPr>
              <a:t>문을 사용하여 화면에</a:t>
            </a:r>
            <a:r>
              <a:rPr lang="en-US" altLang="ko-KR" b="1" dirty="0">
                <a:solidFill>
                  <a:schemeClr val="tx1"/>
                </a:solidFill>
              </a:rPr>
              <a:t> 0 </a:t>
            </a:r>
            <a:r>
              <a:rPr lang="ko-KR" altLang="ko-KR" b="1" dirty="0">
                <a:solidFill>
                  <a:schemeClr val="tx1"/>
                </a:solidFill>
              </a:rPr>
              <a:t>부터</a:t>
            </a:r>
            <a:r>
              <a:rPr lang="en-US" altLang="ko-KR" b="1" dirty="0">
                <a:solidFill>
                  <a:schemeClr val="tx1"/>
                </a:solidFill>
              </a:rPr>
              <a:t> 5 </a:t>
            </a:r>
            <a:r>
              <a:rPr lang="ko-KR" altLang="ko-KR" b="1" dirty="0">
                <a:solidFill>
                  <a:schemeClr val="tx1"/>
                </a:solidFill>
              </a:rPr>
              <a:t>까지의 숫자를 아래와 같이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p41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5736" y="1988840"/>
            <a:ext cx="424847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368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30963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WHILE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683568" y="1844824"/>
            <a:ext cx="2520280" cy="129614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While  </a:t>
            </a:r>
            <a:r>
              <a: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LOOP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 </a:t>
            </a: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 </a:t>
            </a: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LOOP ; </a:t>
            </a:r>
            <a:endParaRPr kumimoji="1" lang="en-US" altLang="ko-KR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19872" y="2060848"/>
            <a:ext cx="4752528" cy="7920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조건을 먼저 확인 후 문장을 수행함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3568" y="3429000"/>
            <a:ext cx="7848872" cy="20882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BASIC LOOP </a:t>
            </a:r>
            <a:r>
              <a:rPr lang="ko-KR" altLang="ko-KR" dirty="0">
                <a:solidFill>
                  <a:schemeClr val="tx1"/>
                </a:solidFill>
              </a:rPr>
              <a:t>문은 나중에 조건을 검색하</a:t>
            </a:r>
            <a:r>
              <a:rPr lang="ko-KR" altLang="en-US" dirty="0">
                <a:solidFill>
                  <a:schemeClr val="tx1"/>
                </a:solidFill>
              </a:rPr>
              <a:t>지만</a:t>
            </a:r>
            <a:r>
              <a:rPr lang="en-US" altLang="ko-KR" dirty="0">
                <a:solidFill>
                  <a:schemeClr val="tx1"/>
                </a:solidFill>
              </a:rPr>
              <a:t> WHILE </a:t>
            </a:r>
            <a:r>
              <a:rPr lang="ko-KR" altLang="ko-KR" dirty="0">
                <a:solidFill>
                  <a:schemeClr val="tx1"/>
                </a:solidFill>
              </a:rPr>
              <a:t>문은 시작부터 조건을 먼저 검사한 후</a:t>
            </a:r>
            <a:r>
              <a:rPr lang="en-US" altLang="ko-KR" dirty="0">
                <a:solidFill>
                  <a:schemeClr val="tx1"/>
                </a:solidFill>
              </a:rPr>
              <a:t> PL/SQL </a:t>
            </a:r>
            <a:r>
              <a:rPr lang="ko-KR" altLang="ko-KR" dirty="0">
                <a:solidFill>
                  <a:schemeClr val="tx1"/>
                </a:solidFill>
              </a:rPr>
              <a:t>문장을 수행하게 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즉</a:t>
            </a:r>
            <a:r>
              <a:rPr lang="en-US" altLang="ko-KR" dirty="0">
                <a:solidFill>
                  <a:schemeClr val="tx1"/>
                </a:solidFill>
              </a:rPr>
              <a:t> BASIC LOOP </a:t>
            </a:r>
            <a:r>
              <a:rPr lang="ko-KR" altLang="ko-KR" dirty="0">
                <a:solidFill>
                  <a:schemeClr val="tx1"/>
                </a:solidFill>
              </a:rPr>
              <a:t>문은 조건이 틀려도</a:t>
            </a:r>
            <a:r>
              <a:rPr lang="en-US" altLang="ko-KR" dirty="0">
                <a:solidFill>
                  <a:schemeClr val="tx1"/>
                </a:solidFill>
              </a:rPr>
              <a:t> PL/SQL </a:t>
            </a:r>
            <a:r>
              <a:rPr lang="ko-KR" altLang="ko-KR" dirty="0">
                <a:solidFill>
                  <a:schemeClr val="tx1"/>
                </a:solidFill>
              </a:rPr>
              <a:t>문장이</a:t>
            </a:r>
            <a:r>
              <a:rPr lang="en-US" altLang="ko-KR" dirty="0">
                <a:solidFill>
                  <a:schemeClr val="tx1"/>
                </a:solidFill>
              </a:rPr>
              <a:t> 1</a:t>
            </a:r>
            <a:r>
              <a:rPr lang="ko-KR" altLang="ko-KR" dirty="0">
                <a:solidFill>
                  <a:schemeClr val="tx1"/>
                </a:solidFill>
              </a:rPr>
              <a:t>회는 실행이 되지만</a:t>
            </a:r>
            <a:r>
              <a:rPr lang="en-US" altLang="ko-KR" dirty="0">
                <a:solidFill>
                  <a:schemeClr val="tx1"/>
                </a:solidFill>
              </a:rPr>
              <a:t> WHILE </a:t>
            </a:r>
            <a:r>
              <a:rPr lang="ko-KR" altLang="ko-KR" dirty="0">
                <a:solidFill>
                  <a:schemeClr val="tx1"/>
                </a:solidFill>
              </a:rPr>
              <a:t>문은 아예 실행이 되지 않습니다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4129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52736"/>
            <a:ext cx="8568952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WHILE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r>
              <a:rPr lang="ko-KR" altLang="ko-KR" b="1" dirty="0">
                <a:solidFill>
                  <a:schemeClr val="tx1"/>
                </a:solidFill>
              </a:rPr>
              <a:t> 사용 예</a:t>
            </a:r>
            <a:r>
              <a:rPr lang="en-US" altLang="ko-KR" b="1" dirty="0">
                <a:solidFill>
                  <a:schemeClr val="tx1"/>
                </a:solidFill>
              </a:rPr>
              <a:t> 1: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WHILE </a:t>
            </a:r>
            <a:r>
              <a:rPr lang="ko-KR" altLang="ko-KR" dirty="0" err="1">
                <a:solidFill>
                  <a:schemeClr val="tx1"/>
                </a:solidFill>
              </a:rPr>
              <a:t>반복문을</a:t>
            </a:r>
            <a:r>
              <a:rPr lang="ko-KR" altLang="ko-KR" dirty="0">
                <a:solidFill>
                  <a:schemeClr val="tx1"/>
                </a:solidFill>
              </a:rPr>
              <a:t> 사용하여 아래의 출력 예시와 같이 출력하세요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p42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776" y="2276872"/>
            <a:ext cx="388843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847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525658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3) FOR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r>
              <a:rPr lang="en-US" altLang="ko-KR" b="1" dirty="0">
                <a:solidFill>
                  <a:schemeClr val="tx1"/>
                </a:solidFill>
              </a:rPr>
              <a:t> – </a:t>
            </a:r>
            <a:r>
              <a:rPr lang="ko-KR" altLang="en-US" b="1" dirty="0">
                <a:solidFill>
                  <a:schemeClr val="tx1"/>
                </a:solidFill>
              </a:rPr>
              <a:t>반복 횟수를 지정 가능함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611560" y="1830958"/>
            <a:ext cx="5144368" cy="159804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FOR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counter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IN [REVERSE]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start . . end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LOOP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Statement1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Statement2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LOOP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3573016"/>
            <a:ext cx="8208912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위 문법에서</a:t>
            </a:r>
            <a:r>
              <a:rPr lang="en-US" altLang="ko-KR" dirty="0">
                <a:solidFill>
                  <a:schemeClr val="tx1"/>
                </a:solidFill>
              </a:rPr>
              <a:t> counter </a:t>
            </a:r>
            <a:r>
              <a:rPr lang="ko-KR" altLang="ko-KR" dirty="0">
                <a:solidFill>
                  <a:schemeClr val="tx1"/>
                </a:solidFill>
              </a:rPr>
              <a:t>는 반복을 카운트 할 변수입니다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원래</a:t>
            </a:r>
            <a:r>
              <a:rPr lang="en-US" altLang="ko-KR" dirty="0">
                <a:solidFill>
                  <a:schemeClr val="tx1"/>
                </a:solidFill>
              </a:rPr>
              <a:t> PL/SQL </a:t>
            </a:r>
            <a:r>
              <a:rPr lang="ko-KR" altLang="ko-KR" dirty="0">
                <a:solidFill>
                  <a:schemeClr val="tx1"/>
                </a:solidFill>
              </a:rPr>
              <a:t>에서는 사용할 변수를 사용하기 전에 미리</a:t>
            </a:r>
            <a:r>
              <a:rPr lang="en-US" altLang="ko-KR" dirty="0">
                <a:solidFill>
                  <a:schemeClr val="tx1"/>
                </a:solidFill>
              </a:rPr>
              <a:t> DECLARE </a:t>
            </a:r>
            <a:r>
              <a:rPr lang="ko-KR" altLang="ko-KR" dirty="0">
                <a:solidFill>
                  <a:schemeClr val="tx1"/>
                </a:solidFill>
              </a:rPr>
              <a:t>부분에서 선언해야 하지만</a:t>
            </a:r>
            <a:r>
              <a:rPr lang="en-US" altLang="ko-KR" dirty="0">
                <a:solidFill>
                  <a:schemeClr val="tx1"/>
                </a:solidFill>
              </a:rPr>
              <a:t> FOR </a:t>
            </a:r>
            <a:r>
              <a:rPr lang="ko-KR" altLang="ko-KR" dirty="0" err="1">
                <a:solidFill>
                  <a:schemeClr val="tx1"/>
                </a:solidFill>
              </a:rPr>
              <a:t>반복문</a:t>
            </a:r>
            <a:r>
              <a:rPr lang="ko-KR" altLang="ko-KR" dirty="0">
                <a:solidFill>
                  <a:schemeClr val="tx1"/>
                </a:solidFill>
              </a:rPr>
              <a:t> 내에서 사용할 변수는 미리 선언을 하지 않아도 사용 가능합니다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그리고</a:t>
            </a:r>
            <a:r>
              <a:rPr lang="en-US" altLang="ko-KR" dirty="0">
                <a:solidFill>
                  <a:schemeClr val="tx1"/>
                </a:solidFill>
              </a:rPr>
              <a:t> IN </a:t>
            </a:r>
            <a:r>
              <a:rPr lang="ko-KR" altLang="ko-KR" dirty="0">
                <a:solidFill>
                  <a:schemeClr val="tx1"/>
                </a:solidFill>
              </a:rPr>
              <a:t>다음에</a:t>
            </a:r>
            <a:r>
              <a:rPr lang="en-US" altLang="ko-KR" dirty="0">
                <a:solidFill>
                  <a:schemeClr val="tx1"/>
                </a:solidFill>
              </a:rPr>
              <a:t> start </a:t>
            </a:r>
            <a:r>
              <a:rPr lang="ko-KR" altLang="ko-KR" dirty="0">
                <a:solidFill>
                  <a:schemeClr val="tx1"/>
                </a:solidFill>
              </a:rPr>
              <a:t>부분에 시작번호를 쓰고</a:t>
            </a:r>
            <a:r>
              <a:rPr lang="en-US" altLang="ko-KR" dirty="0">
                <a:solidFill>
                  <a:schemeClr val="tx1"/>
                </a:solidFill>
              </a:rPr>
              <a:t> .. (</a:t>
            </a:r>
            <a:r>
              <a:rPr lang="ko-KR" altLang="ko-KR" dirty="0">
                <a:solidFill>
                  <a:schemeClr val="tx1"/>
                </a:solidFill>
              </a:rPr>
              <a:t>점 두 개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뒤에</a:t>
            </a:r>
            <a:r>
              <a:rPr lang="en-US" altLang="ko-KR" dirty="0">
                <a:solidFill>
                  <a:schemeClr val="tx1"/>
                </a:solidFill>
              </a:rPr>
              <a:t> end </a:t>
            </a:r>
            <a:r>
              <a:rPr lang="ko-KR" altLang="ko-KR" dirty="0">
                <a:solidFill>
                  <a:schemeClr val="tx1"/>
                </a:solidFill>
              </a:rPr>
              <a:t>부분에 끝 숫자를 적으시면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만약 역순으로 반복하려면</a:t>
            </a:r>
            <a:r>
              <a:rPr lang="en-US" altLang="ko-KR" dirty="0">
                <a:solidFill>
                  <a:schemeClr val="tx1"/>
                </a:solidFill>
              </a:rPr>
              <a:t> IN </a:t>
            </a:r>
            <a:r>
              <a:rPr lang="ko-KR" altLang="ko-KR" dirty="0">
                <a:solidFill>
                  <a:schemeClr val="tx1"/>
                </a:solidFill>
              </a:rPr>
              <a:t>다음에</a:t>
            </a:r>
            <a:r>
              <a:rPr lang="en-US" altLang="ko-KR" dirty="0">
                <a:solidFill>
                  <a:schemeClr val="tx1"/>
                </a:solidFill>
              </a:rPr>
              <a:t> REVERSE </a:t>
            </a:r>
            <a:r>
              <a:rPr lang="ko-KR" altLang="ko-KR" dirty="0">
                <a:solidFill>
                  <a:schemeClr val="tx1"/>
                </a:solidFill>
              </a:rPr>
              <a:t>를 쓰고 반복할 횟수를 쓰면 되는데 주의 사항은</a:t>
            </a:r>
            <a:r>
              <a:rPr lang="en-US" altLang="ko-KR" dirty="0">
                <a:solidFill>
                  <a:schemeClr val="tx1"/>
                </a:solidFill>
              </a:rPr>
              <a:t> REVERSE </a:t>
            </a:r>
            <a:r>
              <a:rPr lang="ko-KR" altLang="ko-KR" dirty="0">
                <a:solidFill>
                  <a:schemeClr val="tx1"/>
                </a:solidFill>
              </a:rPr>
              <a:t>를 쓰고 시작번호와 끝 번호는 작은 숫자부터 써야 한다는 것입니다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7785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FOR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r>
              <a:rPr lang="ko-KR" altLang="ko-KR" b="1" dirty="0">
                <a:solidFill>
                  <a:schemeClr val="tx1"/>
                </a:solidFill>
              </a:rPr>
              <a:t> 예</a:t>
            </a:r>
            <a:r>
              <a:rPr lang="en-US" altLang="ko-KR" b="1" dirty="0">
                <a:solidFill>
                  <a:schemeClr val="tx1"/>
                </a:solidFill>
              </a:rPr>
              <a:t> 1: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3568" y="1484784"/>
            <a:ext cx="799288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0 – 5 </a:t>
            </a:r>
            <a:r>
              <a:rPr lang="ko-KR" altLang="ko-KR" dirty="0">
                <a:solidFill>
                  <a:schemeClr val="tx1"/>
                </a:solidFill>
              </a:rPr>
              <a:t>까지 숫자를 화면에 출력하</a:t>
            </a:r>
            <a:r>
              <a:rPr lang="ko-KR" altLang="en-US" dirty="0">
                <a:solidFill>
                  <a:schemeClr val="tx1"/>
                </a:solidFill>
              </a:rPr>
              <a:t>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7" name="그림 16" descr="p46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752" y="2204864"/>
            <a:ext cx="417646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576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556792"/>
            <a:ext cx="381642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SQL </a:t>
            </a:r>
            <a:r>
              <a:rPr lang="ko-KR" altLang="ko-KR" b="1" dirty="0">
                <a:solidFill>
                  <a:schemeClr val="tx1"/>
                </a:solidFill>
              </a:rPr>
              <a:t>커서란</a:t>
            </a:r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2132856"/>
            <a:ext cx="8496944" cy="33123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err="1">
                <a:solidFill>
                  <a:schemeClr val="tx1"/>
                </a:solidFill>
              </a:rPr>
              <a:t>오라클</a:t>
            </a:r>
            <a:r>
              <a:rPr lang="ko-KR" altLang="ko-KR" dirty="0">
                <a:solidFill>
                  <a:schemeClr val="tx1"/>
                </a:solidFill>
              </a:rPr>
              <a:t> 서버에서는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문을 실행할 때마다 처리</a:t>
            </a:r>
            <a:r>
              <a:rPr lang="en-US" altLang="ko-KR" dirty="0">
                <a:solidFill>
                  <a:schemeClr val="tx1"/>
                </a:solidFill>
              </a:rPr>
              <a:t>(Parse, Execution)</a:t>
            </a:r>
            <a:r>
              <a:rPr lang="ko-KR" altLang="ko-KR" dirty="0">
                <a:solidFill>
                  <a:schemeClr val="tx1"/>
                </a:solidFill>
              </a:rPr>
              <a:t>를 위한 메모리공간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이 공간을 이후부터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커서라고 부르겠습니다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을 사용합니다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즉 사용자가 요청하는 데이터를 데이터베이스 버퍼 </a:t>
            </a:r>
            <a:r>
              <a:rPr lang="ko-KR" altLang="ko-KR" dirty="0" err="1">
                <a:solidFill>
                  <a:schemeClr val="tx1"/>
                </a:solidFill>
              </a:rPr>
              <a:t>캐쉬에서</a:t>
            </a:r>
            <a:r>
              <a:rPr lang="ko-KR" altLang="ko-KR" dirty="0">
                <a:solidFill>
                  <a:schemeClr val="tx1"/>
                </a:solidFill>
              </a:rPr>
              <a:t> 커서로 복사 해 온 후 커서에서 원하는 데이터를 추출하여</a:t>
            </a:r>
            <a:r>
              <a:rPr lang="en-US" altLang="ko-KR" dirty="0">
                <a:solidFill>
                  <a:schemeClr val="tx1"/>
                </a:solidFill>
              </a:rPr>
              <a:t>(Fetch) </a:t>
            </a:r>
            <a:r>
              <a:rPr lang="ko-KR" altLang="ko-KR" dirty="0">
                <a:solidFill>
                  <a:schemeClr val="tx1"/>
                </a:solidFill>
              </a:rPr>
              <a:t>후속 작업을 하게 된다는 뜻입니다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이 메모리 공간을 </a:t>
            </a:r>
            <a:r>
              <a:rPr lang="en-US" altLang="ko-KR" dirty="0">
                <a:solidFill>
                  <a:schemeClr val="tx1"/>
                </a:solidFill>
              </a:rPr>
              <a:t>Private SQL Area </a:t>
            </a:r>
            <a:r>
              <a:rPr lang="ko-KR" altLang="ko-KR" dirty="0">
                <a:solidFill>
                  <a:schemeClr val="tx1"/>
                </a:solidFill>
              </a:rPr>
              <a:t>라고도 부르며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 err="1">
                <a:solidFill>
                  <a:schemeClr val="tx1"/>
                </a:solidFill>
              </a:rPr>
              <a:t>오라클의</a:t>
            </a:r>
            <a:r>
              <a:rPr lang="ko-KR" altLang="ko-KR" dirty="0">
                <a:solidFill>
                  <a:schemeClr val="tx1"/>
                </a:solidFill>
              </a:rPr>
              <a:t> 서버 프로세스 구성이 </a:t>
            </a:r>
            <a:r>
              <a:rPr lang="en-US" altLang="ko-KR" dirty="0">
                <a:solidFill>
                  <a:schemeClr val="tx1"/>
                </a:solidFill>
              </a:rPr>
              <a:t>Dedicated Server </a:t>
            </a:r>
            <a:r>
              <a:rPr lang="ko-KR" altLang="ko-KR" dirty="0">
                <a:solidFill>
                  <a:schemeClr val="tx1"/>
                </a:solidFill>
              </a:rPr>
              <a:t>환경이냐 또는 </a:t>
            </a:r>
            <a:r>
              <a:rPr lang="en-US" altLang="ko-KR" dirty="0">
                <a:solidFill>
                  <a:schemeClr val="tx1"/>
                </a:solidFill>
              </a:rPr>
              <a:t>MTS(Multi-Threaded Server)</a:t>
            </a:r>
            <a:r>
              <a:rPr lang="ko-KR" altLang="ko-KR" dirty="0">
                <a:solidFill>
                  <a:schemeClr val="tx1"/>
                </a:solidFill>
              </a:rPr>
              <a:t>환경이냐에 따라 서버 내에 위치되는 곳이 다릅니다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커서는 크게 </a:t>
            </a:r>
            <a:r>
              <a:rPr lang="ko-KR" altLang="ko-KR" b="1" dirty="0">
                <a:solidFill>
                  <a:schemeClr val="tx1"/>
                </a:solidFill>
              </a:rPr>
              <a:t>묵시적 커서</a:t>
            </a:r>
            <a:r>
              <a:rPr lang="en-US" altLang="ko-KR" b="1" dirty="0">
                <a:solidFill>
                  <a:schemeClr val="tx1"/>
                </a:solidFill>
              </a:rPr>
              <a:t>(Implicit Cursor)</a:t>
            </a:r>
            <a:r>
              <a:rPr lang="ko-KR" altLang="ko-KR" dirty="0">
                <a:solidFill>
                  <a:schemeClr val="tx1"/>
                </a:solidFill>
              </a:rPr>
              <a:t>와 </a:t>
            </a:r>
            <a:r>
              <a:rPr lang="ko-KR" altLang="ko-KR" b="1" dirty="0">
                <a:solidFill>
                  <a:schemeClr val="tx1"/>
                </a:solidFill>
              </a:rPr>
              <a:t>명시적 커서</a:t>
            </a:r>
            <a:r>
              <a:rPr lang="en-US" altLang="ko-KR" b="1" dirty="0">
                <a:solidFill>
                  <a:schemeClr val="tx1"/>
                </a:solidFill>
              </a:rPr>
              <a:t>(Explicit Cursor)</a:t>
            </a:r>
            <a:r>
              <a:rPr lang="ko-KR" altLang="ko-KR" dirty="0">
                <a:solidFill>
                  <a:schemeClr val="tx1"/>
                </a:solidFill>
              </a:rPr>
              <a:t>로 나눌 수 있습니다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2147" y="1124744"/>
            <a:ext cx="3590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13. PL/SQL Cursor(</a:t>
            </a:r>
            <a:r>
              <a:rPr lang="ko-KR" altLang="ko-KR" b="1" dirty="0"/>
              <a:t>커서</a:t>
            </a:r>
            <a:r>
              <a:rPr lang="en-US" altLang="ko-KR" b="1" dirty="0"/>
              <a:t>) </a:t>
            </a:r>
            <a:r>
              <a:rPr lang="ko-KR" altLang="ko-KR" b="1" dirty="0"/>
              <a:t>배우기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821361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8245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</a:t>
            </a:r>
            <a:r>
              <a:rPr lang="ko-KR" altLang="ko-KR" b="1" dirty="0">
                <a:solidFill>
                  <a:schemeClr val="tx1"/>
                </a:solidFill>
              </a:rPr>
              <a:t>묵시적 커서</a:t>
            </a:r>
            <a:r>
              <a:rPr lang="en-US" altLang="ko-KR" b="1" dirty="0">
                <a:solidFill>
                  <a:schemeClr val="tx1"/>
                </a:solidFill>
              </a:rPr>
              <a:t>(Implicit Cursor)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700808"/>
            <a:ext cx="8424936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묵시적 커서는 </a:t>
            </a:r>
            <a:r>
              <a:rPr lang="ko-KR" altLang="ko-KR" dirty="0" err="1">
                <a:solidFill>
                  <a:schemeClr val="tx1"/>
                </a:solidFill>
              </a:rPr>
              <a:t>오라클에서</a:t>
            </a:r>
            <a:r>
              <a:rPr lang="ko-KR" altLang="ko-KR" dirty="0">
                <a:solidFill>
                  <a:schemeClr val="tx1"/>
                </a:solidFill>
              </a:rPr>
              <a:t> 자동적으로 선언해주는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커서로서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사용자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생성 유무를 알 수 없습니</a:t>
            </a:r>
            <a:r>
              <a:rPr lang="ko-KR" altLang="en-US" dirty="0">
                <a:solidFill>
                  <a:schemeClr val="tx1"/>
                </a:solidFill>
              </a:rPr>
              <a:t>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묵시적 커서에 저장되는 데이터는</a:t>
            </a:r>
            <a:r>
              <a:rPr lang="en-US" altLang="ko-KR" dirty="0">
                <a:solidFill>
                  <a:schemeClr val="tx1"/>
                </a:solidFill>
              </a:rPr>
              <a:t> 1 </a:t>
            </a:r>
            <a:r>
              <a:rPr lang="ko-KR" altLang="ko-KR" dirty="0">
                <a:solidFill>
                  <a:schemeClr val="tx1"/>
                </a:solidFill>
              </a:rPr>
              <a:t>행만 가능합니다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2924944"/>
            <a:ext cx="7848872" cy="2088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묵시적 커서 속성</a:t>
            </a:r>
            <a:r>
              <a:rPr lang="en-US" altLang="ko-KR" b="1" dirty="0">
                <a:solidFill>
                  <a:schemeClr val="tx1"/>
                </a:solidFill>
              </a:rPr>
              <a:t>(Cursor Attribute)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SQL%ROWCOUNT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- SQL%FOUND 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SQL%NOTFOUND </a:t>
            </a: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SQL%ISOPEN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33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446449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ko-KR" b="1" dirty="0">
                <a:solidFill>
                  <a:schemeClr val="tx1"/>
                </a:solidFill>
              </a:rPr>
              <a:t>명시적 커서</a:t>
            </a:r>
            <a:r>
              <a:rPr lang="en-US" altLang="ko-KR" b="1" dirty="0">
                <a:solidFill>
                  <a:schemeClr val="tx1"/>
                </a:solidFill>
              </a:rPr>
              <a:t>(Explicit Cursor)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628800"/>
            <a:ext cx="7992888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명시적 커서는 사용자가 선언하여 생성 후 사용하는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커서로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주로 여러 개의 행을 처리하고자 할 경우 사용합니다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44" y="2636912"/>
            <a:ext cx="8208912" cy="201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명시적 커서 속성</a:t>
            </a:r>
            <a:r>
              <a:rPr lang="en-US" altLang="ko-KR" b="1" dirty="0">
                <a:solidFill>
                  <a:schemeClr val="tx1"/>
                </a:solidFill>
              </a:rPr>
              <a:t>(Cursor Attribute)</a:t>
            </a:r>
          </a:p>
          <a:p>
            <a:pPr>
              <a:buFont typeface="Arial" charset="0"/>
              <a:buChar char="•"/>
            </a:pPr>
            <a:endParaRPr lang="en-US" altLang="ko-KR" b="1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커서이름</a:t>
            </a:r>
            <a:r>
              <a:rPr lang="en-US" altLang="ko-KR" b="1" dirty="0">
                <a:solidFill>
                  <a:schemeClr val="tx1"/>
                </a:solidFill>
              </a:rPr>
              <a:t>%ROWCOUNT </a:t>
            </a:r>
          </a:p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커서이름</a:t>
            </a:r>
            <a:r>
              <a:rPr lang="en-US" altLang="ko-KR" b="1" dirty="0">
                <a:solidFill>
                  <a:schemeClr val="tx1"/>
                </a:solidFill>
              </a:rPr>
              <a:t>%FOUND </a:t>
            </a:r>
          </a:p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커서이름</a:t>
            </a:r>
            <a:r>
              <a:rPr lang="en-US" altLang="ko-KR" b="1" dirty="0">
                <a:solidFill>
                  <a:schemeClr val="tx1"/>
                </a:solidFill>
              </a:rPr>
              <a:t>%NOTFOUND</a:t>
            </a:r>
          </a:p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커서이름</a:t>
            </a:r>
            <a:r>
              <a:rPr lang="en-US" altLang="ko-KR" b="1" dirty="0">
                <a:solidFill>
                  <a:schemeClr val="tx1"/>
                </a:solidFill>
              </a:rPr>
              <a:t>%ISOPEN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4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980728"/>
            <a:ext cx="84249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</a:t>
            </a:r>
            <a:r>
              <a:rPr lang="ko-KR" altLang="ko-KR" b="1" dirty="0">
                <a:solidFill>
                  <a:schemeClr val="tx1"/>
                </a:solidFill>
              </a:rPr>
              <a:t>명시적 커서</a:t>
            </a:r>
            <a:r>
              <a:rPr lang="en-US" altLang="ko-KR" b="1" dirty="0">
                <a:solidFill>
                  <a:schemeClr val="tx1"/>
                </a:solidFill>
              </a:rPr>
              <a:t>(Explicit Cursor) </a:t>
            </a:r>
            <a:r>
              <a:rPr lang="ko-KR" altLang="ko-KR" b="1" dirty="0">
                <a:solidFill>
                  <a:schemeClr val="tx1"/>
                </a:solidFill>
              </a:rPr>
              <a:t>처리 단계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07344" y="1857375"/>
            <a:ext cx="2857500" cy="5715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>
                <a:solidFill>
                  <a:schemeClr val="tx1"/>
                </a:solidFill>
              </a:rPr>
              <a:t>명시적 커서 선언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250656" y="1857375"/>
            <a:ext cx="2857500" cy="57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CURSOR  </a:t>
            </a:r>
            <a:r>
              <a:rPr kumimoji="0" lang="en-US" altLang="ko-KR" b="1" dirty="0" err="1">
                <a:solidFill>
                  <a:schemeClr val="tx1"/>
                </a:solidFill>
              </a:rPr>
              <a:t>c_name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07344" y="2714625"/>
            <a:ext cx="2857500" cy="5715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solidFill>
                  <a:schemeClr val="tx1"/>
                </a:solidFill>
              </a:rPr>
              <a:t>명시적 커서 오픈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50656" y="2714625"/>
            <a:ext cx="2857500" cy="57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OPEN </a:t>
            </a:r>
            <a:r>
              <a:rPr kumimoji="0" lang="en-US" altLang="ko-KR" b="1" dirty="0" err="1">
                <a:solidFill>
                  <a:schemeClr val="tx1"/>
                </a:solidFill>
              </a:rPr>
              <a:t>c_name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7344" y="3571875"/>
            <a:ext cx="2857500" cy="5715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solidFill>
                  <a:schemeClr val="tx1"/>
                </a:solidFill>
              </a:rPr>
              <a:t>커서에서 데이터 추출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50656" y="3571875"/>
            <a:ext cx="2857500" cy="57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Fetch </a:t>
            </a:r>
            <a:r>
              <a:rPr kumimoji="0" lang="en-US" altLang="ko-KR" b="1" dirty="0" err="1">
                <a:solidFill>
                  <a:schemeClr val="tx1"/>
                </a:solidFill>
              </a:rPr>
              <a:t>c_name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7344" y="4429125"/>
            <a:ext cx="2857500" cy="5715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solidFill>
                  <a:schemeClr val="tx1"/>
                </a:solidFill>
              </a:rPr>
              <a:t>커서 사용 종료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50656" y="4429125"/>
            <a:ext cx="2857500" cy="57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CLOSE  </a:t>
            </a:r>
            <a:r>
              <a:rPr kumimoji="0" lang="en-US" altLang="ko-KR" b="1" dirty="0" err="1">
                <a:solidFill>
                  <a:schemeClr val="tx1"/>
                </a:solidFill>
              </a:rPr>
              <a:t>c_name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2964656" y="2500312"/>
            <a:ext cx="214313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6607969" y="2500312"/>
            <a:ext cx="214312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2964656" y="3357562"/>
            <a:ext cx="214313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6607969" y="3357562"/>
            <a:ext cx="214312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2964656" y="4214812"/>
            <a:ext cx="214313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6607969" y="4214812"/>
            <a:ext cx="214312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35844" y="1928812"/>
            <a:ext cx="428625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1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35844" y="2786062"/>
            <a:ext cx="428625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2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35844" y="3643312"/>
            <a:ext cx="428625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3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35844" y="4500562"/>
            <a:ext cx="428625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4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27584" y="1628800"/>
            <a:ext cx="7632848" cy="3672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014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250" name="AutoShape 2"/>
          <p:cNvSpPr>
            <a:spLocks noChangeArrowheads="1"/>
          </p:cNvSpPr>
          <p:nvPr/>
        </p:nvSpPr>
        <p:spPr bwMode="auto">
          <a:xfrm>
            <a:off x="611560" y="1268760"/>
            <a:ext cx="8064896" cy="1730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** </a:t>
            </a:r>
            <a:r>
              <a: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여기서 잠깐 **</a:t>
            </a: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기본적으로 처리된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문장의 결과를 화면에 출력하지 않습니다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그래서 결과를 화면에 출력하고 싶으면 아래와 같이 미리 사전작업이 필요합니다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SQL&gt; SET  SERVEROUTPUT  ON ;  &lt;-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화면 출력기능을 활성화 시킵니다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388843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1) </a:t>
            </a:r>
            <a:r>
              <a:rPr lang="ko-KR" altLang="ko-KR" b="1" dirty="0">
                <a:solidFill>
                  <a:schemeClr val="tx1"/>
                </a:solidFill>
              </a:rPr>
              <a:t>명시적 커서 선언</a:t>
            </a:r>
            <a:r>
              <a:rPr lang="en-US" altLang="ko-KR" b="1" dirty="0">
                <a:solidFill>
                  <a:schemeClr val="tx1"/>
                </a:solidFill>
              </a:rPr>
              <a:t>(Declaration)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7544" y="1844824"/>
            <a:ext cx="4752528" cy="10081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CURSOR  </a:t>
            </a:r>
            <a:r>
              <a: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커서명 </a:t>
            </a:r>
            <a:r>
              <a:rPr kumimoji="1" lang="ko-KR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ko-KR" altLang="en-US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</a:t>
            </a:r>
            <a:endParaRPr kumimoji="1" lang="en-US" altLang="ko-KR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커서에 담고 싶은 내용을 가져오는 서브쿼리</a:t>
            </a: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3140968"/>
            <a:ext cx="504056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ko-KR" b="1" dirty="0">
                <a:solidFill>
                  <a:schemeClr val="tx1"/>
                </a:solidFill>
              </a:rPr>
              <a:t>명시적 커서 열기</a:t>
            </a:r>
            <a:r>
              <a:rPr lang="en-US" altLang="ko-KR" b="1" dirty="0">
                <a:solidFill>
                  <a:schemeClr val="tx1"/>
                </a:solidFill>
              </a:rPr>
              <a:t>(Open)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5536" y="3717032"/>
            <a:ext cx="820891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커서 선언 시 기술했던 서브쿼리를 수행해서 데이터를 커서로 가져 </a:t>
            </a:r>
            <a:r>
              <a:rPr lang="ko-KR" altLang="en-US" dirty="0">
                <a:solidFill>
                  <a:schemeClr val="tx1"/>
                </a:solidFill>
              </a:rPr>
              <a:t>오는 과정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467544" y="4365104"/>
            <a:ext cx="2736304" cy="72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OPEN </a:t>
            </a:r>
            <a:r>
              <a:rPr kumimoji="1" lang="ko-KR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 이름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490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705678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3) </a:t>
            </a:r>
            <a:r>
              <a:rPr lang="ko-KR" altLang="ko-KR" b="1" dirty="0">
                <a:solidFill>
                  <a:schemeClr val="tx1"/>
                </a:solidFill>
              </a:rPr>
              <a:t>명시적 커서로부터 데이터 읽어서 변수로 할당하기</a:t>
            </a:r>
            <a:r>
              <a:rPr lang="en-US" altLang="ko-KR" b="1" dirty="0">
                <a:solidFill>
                  <a:schemeClr val="tx1"/>
                </a:solidFill>
              </a:rPr>
              <a:t>(Fetch)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36865" name="AutoShape 1"/>
          <p:cNvSpPr>
            <a:spLocks noChangeArrowheads="1"/>
          </p:cNvSpPr>
          <p:nvPr/>
        </p:nvSpPr>
        <p:spPr bwMode="auto">
          <a:xfrm>
            <a:off x="683568" y="1844824"/>
            <a:ext cx="3528392" cy="64807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FETCH </a:t>
            </a:r>
            <a:r>
              <a:rPr kumimoji="1" lang="ko-KR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_</a:t>
            </a:r>
            <a:r>
              <a:rPr kumimoji="1" lang="ko-KR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이름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INTO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변수들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3284984"/>
            <a:ext cx="676875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</a:t>
            </a:r>
            <a:r>
              <a:rPr lang="ko-KR" altLang="ko-KR" b="1" dirty="0">
                <a:solidFill>
                  <a:schemeClr val="tx1"/>
                </a:solidFill>
              </a:rPr>
              <a:t>명시적 커서 닫기</a:t>
            </a:r>
            <a:r>
              <a:rPr lang="en-US" altLang="ko-KR" b="1" dirty="0">
                <a:solidFill>
                  <a:schemeClr val="tx1"/>
                </a:solidFill>
              </a:rPr>
              <a:t>(Close)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36866" name="AutoShape 2"/>
          <p:cNvSpPr>
            <a:spLocks noChangeArrowheads="1"/>
          </p:cNvSpPr>
          <p:nvPr/>
        </p:nvSpPr>
        <p:spPr bwMode="auto">
          <a:xfrm>
            <a:off x="755576" y="3933056"/>
            <a:ext cx="2592288" cy="57606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CLOSE </a:t>
            </a:r>
            <a:r>
              <a:rPr kumimoji="1" lang="ko-KR" altLang="en-US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</a:t>
            </a:r>
            <a:r>
              <a:rPr kumimoji="1" lang="en-US" altLang="ko-KR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_</a:t>
            </a:r>
            <a:r>
              <a:rPr kumimoji="1" lang="ko-KR" altLang="en-US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이름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42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1" name="그림 20" descr="p48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343" y="1228417"/>
            <a:ext cx="5126990" cy="54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379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96752"/>
            <a:ext cx="403244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5. Cursor FOR Loop </a:t>
            </a:r>
            <a:r>
              <a:rPr lang="ko-KR" altLang="ko-KR" b="1" dirty="0">
                <a:solidFill>
                  <a:schemeClr val="tx1"/>
                </a:solidFill>
              </a:rPr>
              <a:t>문 활용하기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95536" y="1844824"/>
            <a:ext cx="7056784" cy="20882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FOR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record_name</a:t>
            </a: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cursor_name</a:t>
            </a: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LOOP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-- 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명시적 커서의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OPEN, FETCH 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가 자동적으로 수행됨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statement1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statement2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....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LOOP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; -- </a:t>
            </a:r>
            <a:r>
              <a:rPr kumimoji="1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루프문을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빠져 나갈 때 자동적으로 커서가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CLOSE 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됨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044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1500" y="1124744"/>
            <a:ext cx="856895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CURSOR FOR LOOP </a:t>
            </a:r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1 :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p50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5524" y="1019641"/>
            <a:ext cx="5687060" cy="54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14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7504" y="980728"/>
            <a:ext cx="8712968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CURSOR FOR LOOP </a:t>
            </a:r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3 :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p51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7903" y="1146401"/>
            <a:ext cx="5696585" cy="472948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7504" y="1756815"/>
            <a:ext cx="30243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이번 예는</a:t>
            </a:r>
            <a:r>
              <a:rPr lang="en-US" altLang="ko-KR" dirty="0"/>
              <a:t> Sub query </a:t>
            </a:r>
            <a:r>
              <a:rPr lang="ko-KR" altLang="ko-KR" dirty="0"/>
              <a:t>를 사용하여 작업을 하는 예 입니다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이 방법은</a:t>
            </a:r>
            <a:r>
              <a:rPr lang="en-US" altLang="ko-KR" dirty="0"/>
              <a:t> DECLARE </a:t>
            </a:r>
            <a:r>
              <a:rPr lang="ko-KR" altLang="ko-KR" dirty="0"/>
              <a:t>부분에 커서를 선언 할 필요가 없습니다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대신 커서에 들어가는 서브쿼리 부분을</a:t>
            </a:r>
            <a:r>
              <a:rPr lang="en-US" altLang="ko-KR" dirty="0"/>
              <a:t> IN </a:t>
            </a:r>
            <a:r>
              <a:rPr lang="ko-KR" altLang="ko-KR" dirty="0"/>
              <a:t>뒷부분에 바로 사용하는 방법입니다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625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9512" y="908720"/>
            <a:ext cx="30963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6. </a:t>
            </a:r>
            <a:r>
              <a:rPr lang="ko-KR" altLang="ko-KR" b="1" dirty="0" err="1">
                <a:solidFill>
                  <a:schemeClr val="tx1"/>
                </a:solidFill>
              </a:rPr>
              <a:t>파라미터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Explicit Cursor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2411760" y="1556792"/>
            <a:ext cx="6499076" cy="453650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1500" dirty="0"/>
              <a:t>HR&gt; DECLARE</a:t>
            </a:r>
            <a:endParaRPr lang="ko-KR" altLang="ko-KR" sz="1500" dirty="0"/>
          </a:p>
          <a:p>
            <a:r>
              <a:rPr lang="en-US" altLang="ko-KR" sz="1500" dirty="0"/>
              <a:t>  </a:t>
            </a:r>
            <a:r>
              <a:rPr lang="en-US" altLang="ko-KR" sz="1500" b="1" dirty="0"/>
              <a:t>2   CURSOR </a:t>
            </a:r>
            <a:r>
              <a:rPr lang="en-US" altLang="ko-KR" sz="1500" b="1" dirty="0" err="1"/>
              <a:t>emp_cur</a:t>
            </a:r>
            <a:r>
              <a:rPr lang="en-US" altLang="ko-KR" sz="1500" b="1" dirty="0"/>
              <a:t> (</a:t>
            </a:r>
            <a:r>
              <a:rPr lang="en-US" altLang="ko-KR" sz="1500" b="1" dirty="0" err="1"/>
              <a:t>p_dno</a:t>
            </a:r>
            <a:r>
              <a:rPr lang="en-US" altLang="ko-KR" sz="1500" b="1" dirty="0"/>
              <a:t> </a:t>
            </a:r>
            <a:r>
              <a:rPr lang="en-US" altLang="ko-KR" sz="1500" b="1" dirty="0" err="1"/>
              <a:t>employees.department_id%TYPE</a:t>
            </a:r>
            <a:r>
              <a:rPr lang="en-US" altLang="ko-KR" sz="1500" b="1" dirty="0"/>
              <a:t>))</a:t>
            </a:r>
            <a:endParaRPr lang="ko-KR" altLang="ko-KR" sz="1500" dirty="0"/>
          </a:p>
          <a:p>
            <a:r>
              <a:rPr lang="en-US" altLang="ko-KR" sz="1500" dirty="0"/>
              <a:t>  3   IS</a:t>
            </a:r>
            <a:endParaRPr lang="ko-KR" altLang="ko-KR" sz="1500" dirty="0"/>
          </a:p>
          <a:p>
            <a:r>
              <a:rPr lang="en-US" altLang="ko-KR" sz="1500" dirty="0"/>
              <a:t>  4     SELECT </a:t>
            </a:r>
            <a:r>
              <a:rPr lang="en-US" altLang="ko-KR" sz="1500" dirty="0" err="1"/>
              <a:t>employee_id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first_name</a:t>
            </a:r>
            <a:r>
              <a:rPr lang="en-US" altLang="ko-KR" sz="1500" dirty="0"/>
              <a:t>, salary</a:t>
            </a:r>
            <a:endParaRPr lang="ko-KR" altLang="ko-KR" sz="1500" dirty="0"/>
          </a:p>
          <a:p>
            <a:r>
              <a:rPr lang="en-US" altLang="ko-KR" sz="1500" dirty="0"/>
              <a:t>  5     FROM employees</a:t>
            </a:r>
            <a:endParaRPr lang="ko-KR" altLang="ko-KR" sz="1500" dirty="0"/>
          </a:p>
          <a:p>
            <a:r>
              <a:rPr lang="en-US" altLang="ko-KR" sz="1500" dirty="0"/>
              <a:t>  6     WHERE </a:t>
            </a:r>
            <a:r>
              <a:rPr lang="en-US" altLang="ko-KR" sz="1500" dirty="0" err="1"/>
              <a:t>department_id</a:t>
            </a:r>
            <a:r>
              <a:rPr lang="en-US" altLang="ko-KR" sz="1500" dirty="0"/>
              <a:t> = </a:t>
            </a:r>
            <a:r>
              <a:rPr lang="en-US" altLang="ko-KR" sz="1500" dirty="0" err="1"/>
              <a:t>p_dno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500" dirty="0"/>
              <a:t>  7      ....</a:t>
            </a:r>
            <a:endParaRPr lang="ko-KR" altLang="ko-KR" sz="1500" dirty="0"/>
          </a:p>
          <a:p>
            <a:r>
              <a:rPr lang="en-US" altLang="ko-KR" sz="1500" dirty="0"/>
              <a:t>  8     BEGIN</a:t>
            </a:r>
            <a:endParaRPr lang="ko-KR" altLang="ko-KR" sz="1500" dirty="0"/>
          </a:p>
          <a:p>
            <a:r>
              <a:rPr lang="en-US" altLang="ko-KR" sz="1500" dirty="0"/>
              <a:t>  9      ....</a:t>
            </a:r>
            <a:endParaRPr lang="ko-KR" altLang="ko-KR" sz="1500" dirty="0"/>
          </a:p>
          <a:p>
            <a:r>
              <a:rPr lang="en-US" altLang="ko-KR" sz="1500" b="1" dirty="0"/>
              <a:t>  10    OPEN </a:t>
            </a:r>
            <a:r>
              <a:rPr lang="en-US" altLang="ko-KR" sz="1500" b="1" dirty="0" err="1"/>
              <a:t>emp_cur</a:t>
            </a:r>
            <a:r>
              <a:rPr lang="en-US" altLang="ko-KR" sz="1500" b="1" dirty="0"/>
              <a:t>(20) ;</a:t>
            </a:r>
            <a:endParaRPr lang="ko-KR" altLang="ko-KR" sz="1500" dirty="0"/>
          </a:p>
          <a:p>
            <a:r>
              <a:rPr lang="en-US" altLang="ko-KR" sz="1500" dirty="0"/>
              <a:t>  11     ....</a:t>
            </a:r>
            <a:endParaRPr lang="ko-KR" altLang="ko-KR" sz="1500" dirty="0"/>
          </a:p>
          <a:p>
            <a:r>
              <a:rPr lang="en-US" altLang="ko-KR" sz="1500" dirty="0"/>
              <a:t>  12    CLOSE </a:t>
            </a:r>
            <a:r>
              <a:rPr lang="en-US" altLang="ko-KR" sz="1500" dirty="0" err="1"/>
              <a:t>emp_cur</a:t>
            </a:r>
            <a:r>
              <a:rPr lang="en-US" altLang="ko-KR" sz="1500" dirty="0"/>
              <a:t> ;</a:t>
            </a:r>
            <a:endParaRPr lang="ko-KR" altLang="ko-KR" sz="1500" dirty="0"/>
          </a:p>
          <a:p>
            <a:r>
              <a:rPr lang="en-US" altLang="ko-KR" sz="1500" dirty="0"/>
              <a:t>  </a:t>
            </a:r>
            <a:r>
              <a:rPr lang="en-US" altLang="ko-KR" sz="1500" b="1" dirty="0"/>
              <a:t>13    OPEN </a:t>
            </a:r>
            <a:r>
              <a:rPr lang="en-US" altLang="ko-KR" sz="1500" b="1" dirty="0" err="1"/>
              <a:t>emp_cur</a:t>
            </a:r>
            <a:r>
              <a:rPr lang="en-US" altLang="ko-KR" sz="1500" b="1" dirty="0"/>
              <a:t>(30) ;</a:t>
            </a:r>
            <a:endParaRPr lang="ko-KR" altLang="ko-KR" sz="1500" dirty="0"/>
          </a:p>
          <a:p>
            <a:r>
              <a:rPr lang="en-US" altLang="ko-KR" sz="1500" dirty="0"/>
              <a:t>  14     ....</a:t>
            </a:r>
            <a:endParaRPr lang="ko-KR" altLang="ko-KR" sz="1500" dirty="0"/>
          </a:p>
          <a:p>
            <a:r>
              <a:rPr lang="en-US" altLang="ko-KR" sz="1500" dirty="0"/>
              <a:t>  15    CLOSE </a:t>
            </a:r>
            <a:r>
              <a:rPr lang="en-US" altLang="ko-KR" sz="1500" dirty="0" err="1"/>
              <a:t>emp_cur</a:t>
            </a:r>
            <a:r>
              <a:rPr lang="en-US" altLang="ko-KR" sz="1500" dirty="0"/>
              <a:t> ;</a:t>
            </a:r>
            <a:endParaRPr lang="ko-KR" altLang="ko-KR" sz="1500" dirty="0"/>
          </a:p>
          <a:p>
            <a:r>
              <a:rPr lang="en-US" altLang="ko-KR" sz="1500" dirty="0"/>
              <a:t>  16     ....</a:t>
            </a:r>
            <a:endParaRPr lang="ko-KR" altLang="ko-KR" sz="1500" dirty="0"/>
          </a:p>
          <a:p>
            <a:r>
              <a:rPr lang="en-US" altLang="ko-KR" sz="1500" dirty="0"/>
              <a:t>  17    END;</a:t>
            </a:r>
            <a:endParaRPr lang="ko-KR" altLang="ko-KR" sz="1500" dirty="0"/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625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980728"/>
            <a:ext cx="46805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7. Explicit Cursor </a:t>
            </a:r>
            <a:r>
              <a:rPr lang="ko-KR" altLang="ko-KR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FOR UPDATE </a:t>
            </a:r>
            <a:r>
              <a:rPr lang="ko-KR" altLang="ko-KR" b="1" dirty="0">
                <a:solidFill>
                  <a:schemeClr val="tx1"/>
                </a:solidFill>
              </a:rPr>
              <a:t>문장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8673" name="AutoShape 1"/>
          <p:cNvSpPr>
            <a:spLocks noChangeArrowheads="1"/>
          </p:cNvSpPr>
          <p:nvPr/>
        </p:nvSpPr>
        <p:spPr bwMode="auto">
          <a:xfrm>
            <a:off x="683568" y="1700808"/>
            <a:ext cx="6048672" cy="1080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SELECT ...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FROM ...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FOR UPDATE [OF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column_reference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][NOWAIT | WAIT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3568" y="2852936"/>
            <a:ext cx="7848872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FOR UPDATE </a:t>
            </a:r>
            <a:r>
              <a:rPr lang="ko-KR" altLang="ko-KR" b="1" dirty="0">
                <a:solidFill>
                  <a:schemeClr val="tx1"/>
                </a:solidFill>
              </a:rPr>
              <a:t>구문 사용 예</a:t>
            </a:r>
            <a:r>
              <a:rPr lang="en-US" altLang="ko-KR" b="1" dirty="0">
                <a:solidFill>
                  <a:schemeClr val="tx1"/>
                </a:solidFill>
              </a:rPr>
              <a:t>: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DECLARE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b="1" dirty="0">
                <a:solidFill>
                  <a:schemeClr val="tx1"/>
                </a:solidFill>
              </a:rPr>
              <a:t>CURSOR </a:t>
            </a:r>
            <a:r>
              <a:rPr lang="en-US" altLang="ko-KR" b="1" dirty="0" err="1">
                <a:solidFill>
                  <a:schemeClr val="tx1"/>
                </a:solidFill>
              </a:rPr>
              <a:t>emp_cur</a:t>
            </a:r>
            <a:r>
              <a:rPr lang="en-US" altLang="ko-KR" b="1" dirty="0">
                <a:solidFill>
                  <a:schemeClr val="tx1"/>
                </a:solidFill>
              </a:rPr>
              <a:t> IS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SELECT EMPNO, ENAME, SAL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FROM EMP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WHERE DEPTNO = 20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FOR UPDATE  -- </a:t>
            </a:r>
            <a:r>
              <a:rPr lang="ko-KR" altLang="ko-KR" b="1" dirty="0">
                <a:solidFill>
                  <a:schemeClr val="tx1"/>
                </a:solidFill>
              </a:rPr>
              <a:t>커서 </a:t>
            </a:r>
            <a:r>
              <a:rPr lang="ko-KR" altLang="ko-KR" b="1" dirty="0" err="1">
                <a:solidFill>
                  <a:schemeClr val="tx1"/>
                </a:solidFill>
              </a:rPr>
              <a:t>선언시에</a:t>
            </a:r>
            <a:r>
              <a:rPr lang="en-US" altLang="ko-KR" b="1" dirty="0">
                <a:solidFill>
                  <a:schemeClr val="tx1"/>
                </a:solidFill>
              </a:rPr>
              <a:t> FOR UPDATE </a:t>
            </a:r>
            <a:r>
              <a:rPr lang="ko-KR" altLang="ko-KR" b="1" dirty="0">
                <a:solidFill>
                  <a:schemeClr val="tx1"/>
                </a:solidFill>
              </a:rPr>
              <a:t>로 행을 잠금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NO WAIT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....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16016" y="5517232"/>
            <a:ext cx="34563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 장에 계속</a:t>
            </a:r>
            <a:r>
              <a:rPr lang="en-US" altLang="ko-KR" dirty="0">
                <a:solidFill>
                  <a:schemeClr val="tx1"/>
                </a:solidFill>
              </a:rPr>
              <a:t>….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581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552" y="1268760"/>
            <a:ext cx="8208912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BEGIN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....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OPEN </a:t>
            </a:r>
            <a:r>
              <a:rPr lang="en-US" altLang="ko-KR" dirty="0" err="1">
                <a:solidFill>
                  <a:schemeClr val="tx1"/>
                </a:solidFill>
              </a:rPr>
              <a:t>emp_cur</a:t>
            </a:r>
            <a:r>
              <a:rPr lang="en-US" altLang="ko-KR" dirty="0">
                <a:solidFill>
                  <a:schemeClr val="tx1"/>
                </a:solidFill>
              </a:rPr>
              <a:t>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....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UPDATE </a:t>
            </a:r>
            <a:r>
              <a:rPr lang="en-US" altLang="ko-KR" dirty="0" err="1">
                <a:solidFill>
                  <a:schemeClr val="tx1"/>
                </a:solidFill>
              </a:rPr>
              <a:t>emp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SET </a:t>
            </a:r>
            <a:r>
              <a:rPr lang="en-US" altLang="ko-KR" dirty="0" err="1">
                <a:solidFill>
                  <a:schemeClr val="tx1"/>
                </a:solidFill>
              </a:rPr>
              <a:t>sal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sal</a:t>
            </a:r>
            <a:r>
              <a:rPr lang="en-US" altLang="ko-KR" dirty="0">
                <a:solidFill>
                  <a:schemeClr val="tx1"/>
                </a:solidFill>
              </a:rPr>
              <a:t> * 2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en-US" altLang="ko-KR" b="1" dirty="0">
                <a:solidFill>
                  <a:schemeClr val="tx1"/>
                </a:solidFill>
              </a:rPr>
              <a:t>WHERE CURRENT OF </a:t>
            </a:r>
            <a:r>
              <a:rPr lang="en-US" altLang="ko-KR" b="1" dirty="0" err="1">
                <a:solidFill>
                  <a:schemeClr val="tx1"/>
                </a:solidFill>
              </a:rPr>
              <a:t>emp_cur</a:t>
            </a:r>
            <a:r>
              <a:rPr lang="en-US" altLang="ko-KR" b="1" dirty="0">
                <a:solidFill>
                  <a:schemeClr val="tx1"/>
                </a:solidFill>
              </a:rPr>
              <a:t>   -- </a:t>
            </a:r>
            <a:r>
              <a:rPr lang="ko-KR" altLang="ko-KR" b="1" dirty="0">
                <a:solidFill>
                  <a:schemeClr val="tx1"/>
                </a:solidFill>
              </a:rPr>
              <a:t>커서 선언 시에 잠긴 행 갱신함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....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CLOSE </a:t>
            </a:r>
            <a:r>
              <a:rPr lang="en-US" altLang="ko-KR" dirty="0" err="1">
                <a:solidFill>
                  <a:schemeClr val="tx1"/>
                </a:solidFill>
              </a:rPr>
              <a:t>emp_cur</a:t>
            </a:r>
            <a:r>
              <a:rPr lang="en-US" altLang="ko-KR" dirty="0">
                <a:solidFill>
                  <a:schemeClr val="tx1"/>
                </a:solidFill>
              </a:rPr>
              <a:t>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....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END;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654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5536" y="1628800"/>
            <a:ext cx="374441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PL/SQL </a:t>
            </a:r>
            <a:r>
              <a:rPr lang="ko-KR" altLang="ko-KR" b="1" dirty="0">
                <a:solidFill>
                  <a:schemeClr val="tx1"/>
                </a:solidFill>
              </a:rPr>
              <a:t>예외란</a:t>
            </a:r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520" y="2132856"/>
            <a:ext cx="8712968" cy="244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PL/SQL </a:t>
            </a:r>
            <a:r>
              <a:rPr lang="ko-KR" altLang="ko-KR" dirty="0">
                <a:solidFill>
                  <a:schemeClr val="tx1"/>
                </a:solidFill>
              </a:rPr>
              <a:t>블록이 </a:t>
            </a:r>
            <a:r>
              <a:rPr lang="en-US" altLang="ko-KR" dirty="0">
                <a:solidFill>
                  <a:schemeClr val="tx1"/>
                </a:solidFill>
              </a:rPr>
              <a:t>PARSE </a:t>
            </a:r>
            <a:r>
              <a:rPr lang="ko-KR" altLang="ko-KR" dirty="0">
                <a:solidFill>
                  <a:schemeClr val="tx1"/>
                </a:solidFill>
              </a:rPr>
              <a:t>되는 동안에 오타 등으로 인하여 발생되는 에러를 컴파일 에러</a:t>
            </a:r>
            <a:r>
              <a:rPr lang="en-US" altLang="ko-KR" dirty="0">
                <a:solidFill>
                  <a:schemeClr val="tx1"/>
                </a:solidFill>
              </a:rPr>
              <a:t>(Compilation Error)</a:t>
            </a:r>
            <a:r>
              <a:rPr lang="ko-KR" altLang="ko-KR" dirty="0">
                <a:solidFill>
                  <a:schemeClr val="tx1"/>
                </a:solidFill>
              </a:rPr>
              <a:t>라고 부르며</a:t>
            </a:r>
            <a:r>
              <a:rPr lang="en-US" altLang="ko-KR" dirty="0">
                <a:solidFill>
                  <a:schemeClr val="tx1"/>
                </a:solidFill>
              </a:rPr>
              <a:t>, PL/SQL </a:t>
            </a:r>
            <a:r>
              <a:rPr lang="ko-KR" altLang="ko-KR" dirty="0">
                <a:solidFill>
                  <a:schemeClr val="tx1"/>
                </a:solidFill>
              </a:rPr>
              <a:t>블록이 실행되는 동안에 발생되는 에러를 런타임 에러 </a:t>
            </a:r>
            <a:r>
              <a:rPr lang="en-US" altLang="ko-KR" dirty="0">
                <a:solidFill>
                  <a:schemeClr val="tx1"/>
                </a:solidFill>
              </a:rPr>
              <a:t>(Run-Time Error)</a:t>
            </a:r>
            <a:r>
              <a:rPr lang="ko-KR" altLang="ko-KR" dirty="0">
                <a:solidFill>
                  <a:schemeClr val="tx1"/>
                </a:solidFill>
              </a:rPr>
              <a:t>라고 부르는데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이 런타임 에러를 오라클에서는 </a:t>
            </a:r>
            <a:r>
              <a:rPr lang="ko-KR" altLang="ko-KR" b="1" dirty="0">
                <a:solidFill>
                  <a:schemeClr val="tx1"/>
                </a:solidFill>
              </a:rPr>
              <a:t>예외</a:t>
            </a:r>
            <a:r>
              <a:rPr lang="en-US" altLang="ko-KR" b="1" dirty="0">
                <a:solidFill>
                  <a:schemeClr val="tx1"/>
                </a:solidFill>
              </a:rPr>
              <a:t>(Exception)</a:t>
            </a:r>
            <a:r>
              <a:rPr lang="ko-KR" altLang="ko-KR" dirty="0">
                <a:solidFill>
                  <a:schemeClr val="tx1"/>
                </a:solidFill>
              </a:rPr>
              <a:t>라고 </a:t>
            </a:r>
            <a:r>
              <a:rPr lang="ko-KR" altLang="en-US" dirty="0">
                <a:solidFill>
                  <a:schemeClr val="tx1"/>
                </a:solidFill>
              </a:rPr>
              <a:t>칭함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오라클의</a:t>
            </a:r>
            <a:r>
              <a:rPr lang="ko-KR" altLang="ko-KR" dirty="0">
                <a:solidFill>
                  <a:schemeClr val="tx1"/>
                </a:solidFill>
              </a:rPr>
              <a:t> 예외 종류는 두 가지 이며 </a:t>
            </a:r>
            <a:r>
              <a:rPr lang="ko-KR" altLang="ko-KR" dirty="0" err="1">
                <a:solidFill>
                  <a:schemeClr val="tx1"/>
                </a:solidFill>
              </a:rPr>
              <a:t>오라클에서</a:t>
            </a:r>
            <a:r>
              <a:rPr lang="ko-KR" altLang="ko-KR" dirty="0">
                <a:solidFill>
                  <a:schemeClr val="tx1"/>
                </a:solidFill>
              </a:rPr>
              <a:t> 제공하는 </a:t>
            </a:r>
            <a:r>
              <a:rPr lang="ko-KR" altLang="ko-KR" b="1" dirty="0" err="1">
                <a:solidFill>
                  <a:schemeClr val="tx1"/>
                </a:solidFill>
              </a:rPr>
              <a:t>오라클</a:t>
            </a:r>
            <a:r>
              <a:rPr lang="ko-KR" altLang="ko-KR" b="1" dirty="0">
                <a:solidFill>
                  <a:schemeClr val="tx1"/>
                </a:solidFill>
              </a:rPr>
              <a:t> 예외</a:t>
            </a:r>
            <a:r>
              <a:rPr lang="en-US" altLang="ko-KR" b="1" dirty="0">
                <a:solidFill>
                  <a:schemeClr val="tx1"/>
                </a:solidFill>
              </a:rPr>
              <a:t>(ORACLE Exception)</a:t>
            </a:r>
            <a:r>
              <a:rPr lang="ko-KR" altLang="ko-KR" dirty="0">
                <a:solidFill>
                  <a:schemeClr val="tx1"/>
                </a:solidFill>
              </a:rPr>
              <a:t>와 다른 하나는 사용자에 의해 정의되는 </a:t>
            </a:r>
            <a:r>
              <a:rPr lang="ko-KR" altLang="ko-KR" b="1" dirty="0">
                <a:solidFill>
                  <a:schemeClr val="tx1"/>
                </a:solidFill>
              </a:rPr>
              <a:t>사용자 정의 예외</a:t>
            </a:r>
            <a:r>
              <a:rPr lang="en-US" altLang="ko-KR" b="1" dirty="0">
                <a:solidFill>
                  <a:schemeClr val="tx1"/>
                </a:solidFill>
              </a:rPr>
              <a:t>(User-defined Exception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가 </a:t>
            </a:r>
            <a:r>
              <a:rPr lang="ko-KR" altLang="en-US" dirty="0">
                <a:solidFill>
                  <a:schemeClr val="tx1"/>
                </a:solidFill>
              </a:rPr>
              <a:t>있음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4653136"/>
            <a:ext cx="8496944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 err="1">
                <a:solidFill>
                  <a:schemeClr val="tx1"/>
                </a:solidFill>
              </a:rPr>
              <a:t>오라클</a:t>
            </a:r>
            <a:r>
              <a:rPr lang="ko-KR" altLang="en-US" dirty="0">
                <a:solidFill>
                  <a:schemeClr val="tx1"/>
                </a:solidFill>
              </a:rPr>
              <a:t> 예외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Predefined ORACLE Exception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                Non-predefined ORACLE Exception’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9161" y="1124744"/>
            <a:ext cx="390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14. ORACLE EXCEPTION(</a:t>
            </a:r>
            <a:r>
              <a:rPr lang="ko-KR" altLang="ko-KR" b="1" dirty="0"/>
              <a:t>예외처리</a:t>
            </a:r>
            <a:r>
              <a:rPr lang="en-US" altLang="ko-KR" b="1" dirty="0"/>
              <a:t>)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07441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그림 5_n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535" y="1286311"/>
            <a:ext cx="5783641" cy="50230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5004048" y="1772816"/>
            <a:ext cx="3240360" cy="5461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데이터베이스에서 수행된 결과 값을 저장할 변수 두 개를 선언했습니다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12" name="직선 화살표 연결선 11"/>
          <p:cNvCxnSpPr>
            <a:stCxn id="54275" idx="1"/>
          </p:cNvCxnSpPr>
          <p:nvPr/>
        </p:nvCxnSpPr>
        <p:spPr>
          <a:xfrm flipH="1" flipV="1">
            <a:off x="3059832" y="1988840"/>
            <a:ext cx="1944216" cy="570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4275" idx="1"/>
          </p:cNvCxnSpPr>
          <p:nvPr/>
        </p:nvCxnSpPr>
        <p:spPr>
          <a:xfrm flipH="1">
            <a:off x="3563888" y="2045866"/>
            <a:ext cx="1440160" cy="158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6228184" y="2852936"/>
            <a:ext cx="2232248" cy="8640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데이터베이스에서 수행된 결과 값을 위에서 선언한 두 변수에 저장했습니다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16" name="직선 화살표 연결선 15"/>
          <p:cNvCxnSpPr>
            <a:stCxn id="54276" idx="1"/>
          </p:cNvCxnSpPr>
          <p:nvPr/>
        </p:nvCxnSpPr>
        <p:spPr>
          <a:xfrm flipH="1" flipV="1">
            <a:off x="5076056" y="3068960"/>
            <a:ext cx="115212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54276" idx="1"/>
          </p:cNvCxnSpPr>
          <p:nvPr/>
        </p:nvCxnSpPr>
        <p:spPr>
          <a:xfrm flipH="1" flipV="1">
            <a:off x="4499992" y="3068960"/>
            <a:ext cx="1728192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6228184" y="3861048"/>
            <a:ext cx="2232248" cy="5461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두 변수에 저장된 값을 화면에 출력합니다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20" name="직선 화살표 연결선 19"/>
          <p:cNvCxnSpPr>
            <a:stCxn id="54277" idx="1"/>
          </p:cNvCxnSpPr>
          <p:nvPr/>
        </p:nvCxnSpPr>
        <p:spPr>
          <a:xfrm flipH="1" flipV="1">
            <a:off x="5220072" y="4005064"/>
            <a:ext cx="1008112" cy="1290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6156176" y="4509120"/>
            <a:ext cx="2349500" cy="50405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작성된 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블록을 실행시킵니다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23" name="직선 화살표 연결선 22"/>
          <p:cNvCxnSpPr>
            <a:stCxn id="54278" idx="1"/>
          </p:cNvCxnSpPr>
          <p:nvPr/>
        </p:nvCxnSpPr>
        <p:spPr>
          <a:xfrm flipH="1" flipV="1">
            <a:off x="1403648" y="4653136"/>
            <a:ext cx="4752528" cy="1080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77768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Predefined ORACLE Exception (</a:t>
            </a:r>
            <a:r>
              <a:rPr lang="ko-KR" altLang="ko-KR" b="1" dirty="0">
                <a:solidFill>
                  <a:schemeClr val="tx1"/>
                </a:solidFill>
              </a:rPr>
              <a:t>미리 정의되어 있는 </a:t>
            </a:r>
            <a:r>
              <a:rPr lang="ko-KR" altLang="ko-KR" b="1" dirty="0" err="1">
                <a:solidFill>
                  <a:schemeClr val="tx1"/>
                </a:solidFill>
              </a:rPr>
              <a:t>오라클</a:t>
            </a:r>
            <a:r>
              <a:rPr lang="ko-KR" altLang="ko-KR" b="1" dirty="0">
                <a:solidFill>
                  <a:schemeClr val="tx1"/>
                </a:solidFill>
              </a:rPr>
              <a:t> 예외들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700808"/>
            <a:ext cx="8496944" cy="446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ACCESS_INTO_NULL</a:t>
            </a:r>
            <a:r>
              <a:rPr lang="en-US" altLang="ko-KR" dirty="0">
                <a:solidFill>
                  <a:schemeClr val="tx1"/>
                </a:solidFill>
              </a:rPr>
              <a:t>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ORA-06530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정의되지 않은 오브젝트 속성에 값을 할당하고자 했을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CASE_NOT_FOUND</a:t>
            </a:r>
            <a:r>
              <a:rPr lang="en-US" altLang="ko-KR" dirty="0">
                <a:solidFill>
                  <a:schemeClr val="tx1"/>
                </a:solidFill>
              </a:rPr>
              <a:t>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ORA-06592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CASE </a:t>
            </a:r>
            <a:r>
              <a:rPr lang="ko-KR" altLang="ko-KR" dirty="0">
                <a:solidFill>
                  <a:schemeClr val="tx1"/>
                </a:solidFill>
              </a:rPr>
              <a:t>문의 </a:t>
            </a:r>
            <a:r>
              <a:rPr lang="en-US" altLang="ko-KR" dirty="0">
                <a:solidFill>
                  <a:schemeClr val="tx1"/>
                </a:solidFill>
              </a:rPr>
              <a:t>WHEN </a:t>
            </a:r>
            <a:r>
              <a:rPr lang="ko-KR" altLang="ko-KR" dirty="0">
                <a:solidFill>
                  <a:schemeClr val="tx1"/>
                </a:solidFill>
              </a:rPr>
              <a:t>절에 해당되는 조건이 없고 </a:t>
            </a:r>
            <a:r>
              <a:rPr lang="en-US" altLang="ko-KR" dirty="0">
                <a:solidFill>
                  <a:schemeClr val="tx1"/>
                </a:solidFill>
              </a:rPr>
              <a:t>ELSE </a:t>
            </a:r>
            <a:r>
              <a:rPr lang="ko-KR" altLang="ko-KR" dirty="0">
                <a:solidFill>
                  <a:schemeClr val="tx1"/>
                </a:solidFill>
              </a:rPr>
              <a:t>절도 없을 경우에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COLLECTION_IS_NULL</a:t>
            </a:r>
            <a:r>
              <a:rPr lang="en-US" altLang="ko-KR" dirty="0">
                <a:solidFill>
                  <a:schemeClr val="tx1"/>
                </a:solidFill>
              </a:rPr>
              <a:t>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ORA-06531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선언되지 않은 컬렉션 </a:t>
            </a:r>
            <a:r>
              <a:rPr lang="en-US" altLang="ko-KR" dirty="0">
                <a:solidFill>
                  <a:schemeClr val="tx1"/>
                </a:solidFill>
              </a:rPr>
              <a:t>(nested table, </a:t>
            </a:r>
            <a:r>
              <a:rPr lang="en-US" altLang="ko-KR" dirty="0" err="1">
                <a:solidFill>
                  <a:schemeClr val="tx1"/>
                </a:solidFill>
              </a:rPr>
              <a:t>varray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에 </a:t>
            </a:r>
            <a:r>
              <a:rPr lang="en-US" altLang="ko-KR" dirty="0">
                <a:solidFill>
                  <a:schemeClr val="tx1"/>
                </a:solidFill>
              </a:rPr>
              <a:t>EXISTS </a:t>
            </a:r>
            <a:r>
              <a:rPr lang="ko-KR" altLang="ko-KR" dirty="0">
                <a:solidFill>
                  <a:schemeClr val="tx1"/>
                </a:solidFill>
              </a:rPr>
              <a:t>이외의 </a:t>
            </a:r>
            <a:r>
              <a:rPr lang="ko-KR" altLang="ko-KR" dirty="0" err="1">
                <a:solidFill>
                  <a:schemeClr val="tx1"/>
                </a:solidFill>
              </a:rPr>
              <a:t>메소드를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사용했을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502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96752"/>
            <a:ext cx="8640960" cy="496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CURSOR_ALREADY_OPEN</a:t>
            </a:r>
            <a:r>
              <a:rPr lang="en-US" altLang="ko-KR" dirty="0">
                <a:solidFill>
                  <a:schemeClr val="tx1"/>
                </a:solidFill>
              </a:rPr>
              <a:t>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ORA-06511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이미 열려진 커서를 열려고 시도 했을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DUP_VAL_ON_INDEX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ORA-00001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유일인덱스에 </a:t>
            </a:r>
            <a:r>
              <a:rPr lang="ko-KR" altLang="ko-KR" dirty="0" err="1">
                <a:solidFill>
                  <a:schemeClr val="tx1"/>
                </a:solidFill>
              </a:rPr>
              <a:t>중복값을</a:t>
            </a:r>
            <a:r>
              <a:rPr lang="ko-KR" altLang="ko-KR" dirty="0">
                <a:solidFill>
                  <a:schemeClr val="tx1"/>
                </a:solidFill>
              </a:rPr>
              <a:t> 입력했을 경우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INVALID_CURSOR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ORA-01001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잘못된 커서 조작이 실행될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INVALID_NUMBER</a:t>
            </a:r>
            <a:r>
              <a:rPr lang="en-US" altLang="ko-KR" dirty="0">
                <a:solidFill>
                  <a:schemeClr val="tx1"/>
                </a:solidFill>
              </a:rPr>
              <a:t>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ORA-01722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문자를 숫자로의 변환 시 실패가 될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545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96752"/>
            <a:ext cx="8640960" cy="496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LOGIN_DENIED</a:t>
            </a:r>
            <a:r>
              <a:rPr lang="en-US" altLang="ko-KR" dirty="0">
                <a:solidFill>
                  <a:schemeClr val="tx1"/>
                </a:solidFill>
              </a:rPr>
              <a:t>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ORA-01017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잘못된 사용자명 이나 암호로 </a:t>
            </a:r>
            <a:r>
              <a:rPr lang="ko-KR" altLang="ko-KR" dirty="0" err="1">
                <a:solidFill>
                  <a:schemeClr val="tx1"/>
                </a:solidFill>
              </a:rPr>
              <a:t>로그인을</a:t>
            </a:r>
            <a:r>
              <a:rPr lang="ko-KR" altLang="ko-KR" dirty="0">
                <a:solidFill>
                  <a:schemeClr val="tx1"/>
                </a:solidFill>
              </a:rPr>
              <a:t> 시도했을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NO_DATA_FOUND</a:t>
            </a:r>
            <a:r>
              <a:rPr lang="en-US" altLang="ko-KR" dirty="0">
                <a:solidFill>
                  <a:schemeClr val="tx1"/>
                </a:solidFill>
              </a:rPr>
              <a:t>  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ORA-01403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PL/SQL SELECT </a:t>
            </a:r>
            <a:r>
              <a:rPr lang="ko-KR" altLang="ko-KR" dirty="0">
                <a:solidFill>
                  <a:schemeClr val="tx1"/>
                </a:solidFill>
              </a:rPr>
              <a:t>문이 한 건도 리턴 하지 못했을 경우 발생하는 예외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NOT_LOGGED_ON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ORA-01012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접속되지 않은 상태에서 데이터베이스에 대한 요청이 </a:t>
            </a:r>
            <a:r>
              <a:rPr lang="en-US" altLang="ko-KR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프로그램으로 실행된 경우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PROGRAM_ERROR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ORA-06501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PL/SQL </a:t>
            </a:r>
            <a:r>
              <a:rPr lang="ko-KR" altLang="ko-KR" dirty="0">
                <a:solidFill>
                  <a:schemeClr val="tx1"/>
                </a:solidFill>
              </a:rPr>
              <a:t>이 내부적인 문제를 가지고 있는 경우 발생되는 예외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72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8640960" cy="5040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ROWTYPE_MISMATCH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ORA-06504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 err="1">
                <a:solidFill>
                  <a:schemeClr val="tx1"/>
                </a:solidFill>
              </a:rPr>
              <a:t>할당문에서</a:t>
            </a:r>
            <a:r>
              <a:rPr lang="ko-KR" altLang="ko-KR" dirty="0">
                <a:solidFill>
                  <a:schemeClr val="tx1"/>
                </a:solidFill>
              </a:rPr>
              <a:t> 호스트 커서 변수와 </a:t>
            </a:r>
            <a:r>
              <a:rPr lang="en-US" altLang="ko-KR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커서 변수의 데이터 형이 불일치 할 때 </a:t>
            </a:r>
            <a:r>
              <a:rPr lang="ko-KR" altLang="ko-KR" dirty="0" err="1">
                <a:solidFill>
                  <a:schemeClr val="tx1"/>
                </a:solidFill>
              </a:rPr>
              <a:t>발생되는예외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STORAGE_ERROR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ORA-06500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PL/SQL </a:t>
            </a:r>
            <a:r>
              <a:rPr lang="ko-KR" altLang="ko-KR" dirty="0">
                <a:solidFill>
                  <a:schemeClr val="tx1"/>
                </a:solidFill>
              </a:rPr>
              <a:t>이 실행될 때 메모리가 부족하거나 메모리상에 문제가 일어났을 때 발생하는 예외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SUBSCRIPT_BEYOND_COUNT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ORA-06533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컬렉션의 요소 개수보다 더 큰 첨자 값으로 참조한 경우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SUBSCRIPT_OUTSIDE_LIMIT</a:t>
            </a:r>
            <a:r>
              <a:rPr lang="en-US" altLang="ko-KR" dirty="0">
                <a:solidFill>
                  <a:schemeClr val="tx1"/>
                </a:solidFill>
              </a:rPr>
              <a:t> 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ORA-06532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컬렉션의 첨자의 한계를 벗어난 참조가 일어났을 때 발생되는 예외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274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8640960" cy="5040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600" dirty="0" err="1">
                <a:solidFill>
                  <a:schemeClr val="tx1"/>
                </a:solidFill>
              </a:rPr>
              <a:t>예외명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SYS_INVALID_ROWID</a:t>
            </a:r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예외번호</a:t>
            </a:r>
            <a:r>
              <a:rPr lang="en-US" altLang="ko-KR" sz="1600" dirty="0">
                <a:solidFill>
                  <a:schemeClr val="tx1"/>
                </a:solidFill>
              </a:rPr>
              <a:t>: ORA-01410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설명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ko-KR" sz="1600" dirty="0">
                <a:solidFill>
                  <a:schemeClr val="tx1"/>
                </a:solidFill>
              </a:rPr>
              <a:t>문자열을 </a:t>
            </a:r>
            <a:r>
              <a:rPr lang="en-US" altLang="ko-KR" sz="1600" dirty="0">
                <a:solidFill>
                  <a:schemeClr val="tx1"/>
                </a:solidFill>
              </a:rPr>
              <a:t>ROWID </a:t>
            </a:r>
            <a:r>
              <a:rPr lang="ko-KR" altLang="ko-KR" sz="1600" dirty="0">
                <a:solidFill>
                  <a:schemeClr val="tx1"/>
                </a:solidFill>
              </a:rPr>
              <a:t>로 변환할 때 무효한 문자열의 표현일 경우 발생되는 예외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 err="1">
                <a:solidFill>
                  <a:schemeClr val="tx1"/>
                </a:solidFill>
              </a:rPr>
              <a:t>예외명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TIMEOUT_ON_RESOURCE</a:t>
            </a:r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예외번호</a:t>
            </a:r>
            <a:r>
              <a:rPr lang="en-US" altLang="ko-KR" sz="1600" dirty="0">
                <a:solidFill>
                  <a:schemeClr val="tx1"/>
                </a:solidFill>
              </a:rPr>
              <a:t>: ORA-00051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설명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ko-KR" sz="1600" dirty="0">
                <a:solidFill>
                  <a:schemeClr val="tx1"/>
                </a:solidFill>
              </a:rPr>
              <a:t>자원에 대한 대기시간이 초과했을 때 발생하는 예외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 err="1">
                <a:solidFill>
                  <a:schemeClr val="tx1"/>
                </a:solidFill>
              </a:rPr>
              <a:t>예외명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TOO_MANY_ROWS</a:t>
            </a:r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예외번호</a:t>
            </a:r>
            <a:r>
              <a:rPr lang="en-US" altLang="ko-KR" sz="1600" dirty="0">
                <a:solidFill>
                  <a:schemeClr val="tx1"/>
                </a:solidFill>
              </a:rPr>
              <a:t>: ORA-01422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설명</a:t>
            </a:r>
            <a:r>
              <a:rPr lang="en-US" altLang="ko-KR" sz="1600" dirty="0">
                <a:solidFill>
                  <a:schemeClr val="tx1"/>
                </a:solidFill>
              </a:rPr>
              <a:t>: PL/SQL SELECT </a:t>
            </a:r>
            <a:r>
              <a:rPr lang="ko-KR" altLang="ko-KR" sz="1600" dirty="0">
                <a:solidFill>
                  <a:schemeClr val="tx1"/>
                </a:solidFill>
              </a:rPr>
              <a:t>문이 두 건 이상의 행을 리턴 했을 때 발생되는 예외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 err="1">
                <a:solidFill>
                  <a:schemeClr val="tx1"/>
                </a:solidFill>
              </a:rPr>
              <a:t>예외명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VALUE_ERROR</a:t>
            </a:r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예외번호</a:t>
            </a:r>
            <a:r>
              <a:rPr lang="en-US" altLang="ko-KR" sz="1600" dirty="0">
                <a:solidFill>
                  <a:schemeClr val="tx1"/>
                </a:solidFill>
              </a:rPr>
              <a:t>: ORA-06502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설명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ko-KR" sz="1600" dirty="0">
                <a:solidFill>
                  <a:schemeClr val="tx1"/>
                </a:solidFill>
              </a:rPr>
              <a:t>산술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변환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절삭 또는 크기 제약에 에러가 생겼을 때 발생되는 예외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 err="1">
                <a:solidFill>
                  <a:schemeClr val="tx1"/>
                </a:solidFill>
              </a:rPr>
              <a:t>예외명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ZERO_DIVIDE</a:t>
            </a:r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예외번호</a:t>
            </a:r>
            <a:r>
              <a:rPr lang="en-US" altLang="ko-KR" sz="1600" dirty="0">
                <a:solidFill>
                  <a:schemeClr val="tx1"/>
                </a:solidFill>
              </a:rPr>
              <a:t>: ORA-01476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설명</a:t>
            </a:r>
            <a:r>
              <a:rPr lang="en-US" altLang="ko-KR" sz="1600" dirty="0">
                <a:solidFill>
                  <a:schemeClr val="tx1"/>
                </a:solidFill>
              </a:rPr>
              <a:t>: 0</a:t>
            </a:r>
            <a:r>
              <a:rPr lang="ko-KR" altLang="ko-KR" sz="1600" dirty="0">
                <a:solidFill>
                  <a:schemeClr val="tx1"/>
                </a:solidFill>
              </a:rPr>
              <a:t>으로 나누려 했을 때 발생하는 예외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5045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196752"/>
            <a:ext cx="51845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PL/SQL </a:t>
            </a:r>
            <a:r>
              <a:rPr lang="ko-KR" altLang="ko-KR" b="1" dirty="0">
                <a:solidFill>
                  <a:schemeClr val="tx1"/>
                </a:solidFill>
              </a:rPr>
              <a:t>블록내의 예외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처리부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71681" name="AutoShape 1"/>
          <p:cNvSpPr>
            <a:spLocks noChangeArrowheads="1"/>
          </p:cNvSpPr>
          <p:nvPr/>
        </p:nvSpPr>
        <p:spPr bwMode="auto">
          <a:xfrm>
            <a:off x="827584" y="1772816"/>
            <a:ext cx="5112568" cy="417646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EXCEPTION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WHEN exception1 [OR exception2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 THEN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statement1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statement2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 WHEN exception3 [OR exception4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 THEN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statement3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statement4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]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[WHEN OTHERS THEN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statementN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statementN+1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]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201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8496944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예외처리 사용 예</a:t>
            </a:r>
            <a:r>
              <a:rPr lang="en-US" altLang="ko-KR" b="1" dirty="0">
                <a:solidFill>
                  <a:schemeClr val="tx1"/>
                </a:solidFill>
              </a:rPr>
              <a:t> 1: </a:t>
            </a:r>
            <a:r>
              <a:rPr lang="ko-KR" altLang="ko-KR" b="1" dirty="0" err="1">
                <a:solidFill>
                  <a:schemeClr val="tx1"/>
                </a:solidFill>
              </a:rPr>
              <a:t>오라클에서</a:t>
            </a:r>
            <a:r>
              <a:rPr lang="ko-KR" altLang="ko-KR" b="1" dirty="0">
                <a:solidFill>
                  <a:schemeClr val="tx1"/>
                </a:solidFill>
              </a:rPr>
              <a:t> 사전 정의된 예외 처리하기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사원명이 </a:t>
            </a:r>
            <a:r>
              <a:rPr lang="en-US" altLang="ko-KR" dirty="0">
                <a:solidFill>
                  <a:schemeClr val="tx1"/>
                </a:solidFill>
              </a:rPr>
              <a:t>‘A’ </a:t>
            </a:r>
            <a:r>
              <a:rPr lang="ko-KR" altLang="ko-KR" dirty="0">
                <a:solidFill>
                  <a:schemeClr val="tx1"/>
                </a:solidFill>
              </a:rPr>
              <a:t>로 시작하는 사원을 조회하는 하되 여러 건의 데이터가 나올 경우 에러를 발생시키는 예외 처리부분을 포함하세요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7544" y="2564904"/>
            <a:ext cx="6840760" cy="3528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HR&gt; SELECT </a:t>
            </a:r>
            <a:r>
              <a:rPr lang="en-US" altLang="ko-KR" dirty="0" err="1">
                <a:solidFill>
                  <a:schemeClr val="tx1"/>
                </a:solidFill>
              </a:rPr>
              <a:t>first_name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2  FROM employees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3  WHERE </a:t>
            </a:r>
            <a:r>
              <a:rPr lang="en-US" altLang="ko-KR" dirty="0" err="1">
                <a:solidFill>
                  <a:schemeClr val="tx1"/>
                </a:solidFill>
              </a:rPr>
              <a:t>first_name</a:t>
            </a:r>
            <a:r>
              <a:rPr lang="en-US" altLang="ko-KR" dirty="0">
                <a:solidFill>
                  <a:schemeClr val="tx1"/>
                </a:solidFill>
              </a:rPr>
              <a:t> LIKE 'B%';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FIRST_NAME   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--------------------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Bruce          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Britney          ---&gt;  B </a:t>
            </a:r>
            <a:r>
              <a:rPr lang="ko-KR" altLang="ko-KR" dirty="0">
                <a:solidFill>
                  <a:schemeClr val="tx1"/>
                </a:solidFill>
              </a:rPr>
              <a:t>로 시작하는 사원이</a:t>
            </a:r>
            <a:r>
              <a:rPr lang="en-US" altLang="ko-KR" dirty="0">
                <a:solidFill>
                  <a:schemeClr val="tx1"/>
                </a:solidFill>
              </a:rPr>
              <a:t> 2</a:t>
            </a:r>
            <a:r>
              <a:rPr lang="ko-KR" altLang="ko-KR" dirty="0">
                <a:solidFill>
                  <a:schemeClr val="tx1"/>
                </a:solidFill>
              </a:rPr>
              <a:t>명 검색됩니다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63688" y="5157192"/>
            <a:ext cx="5544616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건의 데이터를 커서에 넣으려면 명시적 커서를 선언하고 사용해야 하는데 묵시적 커서를 쓰게 하여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에러를 발생시켜 예외처리 실습을 하겠습니다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74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그림 13" descr="그림28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616" y="1124744"/>
            <a:ext cx="5904656" cy="504056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59632" y="3140968"/>
            <a:ext cx="5112568" cy="11521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3913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585" name="AutoShape 1"/>
          <p:cNvSpPr>
            <a:spLocks noChangeArrowheads="1"/>
          </p:cNvSpPr>
          <p:nvPr/>
        </p:nvSpPr>
        <p:spPr bwMode="auto">
          <a:xfrm>
            <a:off x="395536" y="1196752"/>
            <a:ext cx="8424936" cy="482952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SCOTT&gt;CREATE TABLE t_pragma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(no NUMBER PRIMARY KEY ,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name  VARCHAR2(10));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 created.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SCOTT&gt;INSERT INTO t_pragma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VALUES(1,'AAA')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 row created.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SCOTT&gt;INSERT INTO t_pragma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VALUES(1,'BBB');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INSERT INTO t_pragma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*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ERROR at line 1: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ORA-00001: unique constraint (SCOTT.SYS_C0013626) violated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32040" y="1772816"/>
            <a:ext cx="3312368" cy="72008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PRAGMA </a:t>
            </a:r>
            <a:r>
              <a:rPr lang="ko-KR" altLang="en-US" dirty="0">
                <a:solidFill>
                  <a:schemeClr val="tx1"/>
                </a:solidFill>
              </a:rPr>
              <a:t>기능 이해하기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64088" y="5877272"/>
            <a:ext cx="3024336" cy="3600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 장에 계속</a:t>
            </a:r>
            <a:r>
              <a:rPr lang="en-US" altLang="ko-KR" dirty="0">
                <a:solidFill>
                  <a:schemeClr val="tx1"/>
                </a:solidFill>
              </a:rPr>
              <a:t>…..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552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그림 13" descr="그림29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608" y="1340768"/>
            <a:ext cx="633670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0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24744"/>
            <a:ext cx="66967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5. PL/SQL </a:t>
            </a:r>
            <a:r>
              <a:rPr lang="ko-KR" altLang="ko-KR" b="1" dirty="0">
                <a:solidFill>
                  <a:schemeClr val="tx1"/>
                </a:solidFill>
              </a:rPr>
              <a:t>블록 작성시 기본 규칙과 권장 사항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2204864"/>
            <a:ext cx="8064896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</a:rPr>
              <a:t>-</a:t>
            </a:r>
            <a:r>
              <a:rPr lang="ko-KR" altLang="ko-KR" sz="1500" dirty="0">
                <a:solidFill>
                  <a:schemeClr val="tx1"/>
                </a:solidFill>
              </a:rPr>
              <a:t>문장은 여러 줄에 걸쳐질 수 있으나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ko-KR" altLang="ko-KR" sz="1500" dirty="0">
                <a:solidFill>
                  <a:schemeClr val="tx1"/>
                </a:solidFill>
              </a:rPr>
              <a:t>키워드는 분리될 수 없음</a:t>
            </a:r>
            <a:r>
              <a:rPr lang="en-US" altLang="ko-KR" sz="1500" dirty="0">
                <a:solidFill>
                  <a:schemeClr val="tx1"/>
                </a:solidFill>
              </a:rPr>
              <a:t>(SQL </a:t>
            </a:r>
            <a:r>
              <a:rPr lang="ko-KR" altLang="ko-KR" sz="1500" dirty="0">
                <a:solidFill>
                  <a:schemeClr val="tx1"/>
                </a:solidFill>
              </a:rPr>
              <a:t>문법과 동일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</a:p>
          <a:p>
            <a:endParaRPr lang="ko-KR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ko-KR" sz="1500" dirty="0">
                <a:solidFill>
                  <a:schemeClr val="tx1"/>
                </a:solidFill>
              </a:rPr>
              <a:t>블록의 내용을 읽기 쉽도록 공백문자를 사용하여 키워드 내지는 문장을 적절하게 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ko-KR" altLang="ko-KR" sz="1500" dirty="0">
                <a:solidFill>
                  <a:schemeClr val="tx1"/>
                </a:solidFill>
              </a:rPr>
              <a:t>분리함으로써 의미분석이 되도록 하며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ko-KR" altLang="ko-KR" sz="1500" dirty="0">
                <a:solidFill>
                  <a:schemeClr val="tx1"/>
                </a:solidFill>
              </a:rPr>
              <a:t>들여쓰기도 권장함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</a:p>
          <a:p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- </a:t>
            </a:r>
            <a:r>
              <a:rPr lang="ko-KR" altLang="ko-KR" sz="1500" dirty="0" err="1">
                <a:solidFill>
                  <a:schemeClr val="tx1"/>
                </a:solidFill>
              </a:rPr>
              <a:t>예약어는</a:t>
            </a:r>
            <a:r>
              <a:rPr lang="ko-KR" altLang="ko-KR" sz="1500" dirty="0">
                <a:solidFill>
                  <a:schemeClr val="tx1"/>
                </a:solidFill>
              </a:rPr>
              <a:t> 식별자명으로 사용될 수 없으나</a:t>
            </a:r>
            <a:r>
              <a:rPr lang="en-US" altLang="ko-KR" sz="1500" dirty="0">
                <a:solidFill>
                  <a:schemeClr val="tx1"/>
                </a:solidFill>
              </a:rPr>
              <a:t>, Alias </a:t>
            </a:r>
            <a:r>
              <a:rPr lang="ko-KR" altLang="ko-KR" sz="1500" dirty="0">
                <a:solidFill>
                  <a:schemeClr val="tx1"/>
                </a:solidFill>
              </a:rPr>
              <a:t>로는 사용될 수 있음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ko-KR" altLang="ko-KR" sz="1500" dirty="0">
                <a:solidFill>
                  <a:schemeClr val="tx1"/>
                </a:solidFill>
              </a:rPr>
              <a:t>즉 이중부호</a:t>
            </a:r>
            <a:r>
              <a:rPr lang="en-US" altLang="ko-KR" sz="1500" dirty="0">
                <a:solidFill>
                  <a:schemeClr val="tx1"/>
                </a:solidFill>
              </a:rPr>
              <a:t>(“ )</a:t>
            </a:r>
            <a:r>
              <a:rPr lang="ko-KR" altLang="ko-KR" sz="1500" dirty="0">
                <a:solidFill>
                  <a:schemeClr val="tx1"/>
                </a:solidFill>
              </a:rPr>
              <a:t>를 함께 사용할 수는 있다는 뜻입니다</a:t>
            </a:r>
            <a:r>
              <a:rPr lang="en-US" altLang="ko-KR" sz="1500" dirty="0">
                <a:solidFill>
                  <a:schemeClr val="tx1"/>
                </a:solidFill>
              </a:rPr>
              <a:t>. (</a:t>
            </a:r>
            <a:r>
              <a:rPr lang="ko-KR" altLang="ko-KR" sz="1500" dirty="0">
                <a:solidFill>
                  <a:schemeClr val="tx1"/>
                </a:solidFill>
              </a:rPr>
              <a:t>예</a:t>
            </a:r>
            <a:r>
              <a:rPr lang="en-US" altLang="ko-KR" sz="1500" dirty="0">
                <a:solidFill>
                  <a:schemeClr val="tx1"/>
                </a:solidFill>
              </a:rPr>
              <a:t>: “ TABLE ” )</a:t>
            </a:r>
          </a:p>
          <a:p>
            <a:endParaRPr lang="ko-KR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ko-KR" sz="1500" dirty="0">
                <a:solidFill>
                  <a:schemeClr val="tx1"/>
                </a:solidFill>
              </a:rPr>
              <a:t>식별자명은 기본 </a:t>
            </a:r>
            <a:r>
              <a:rPr lang="ko-KR" altLang="ko-KR" sz="1500" dirty="0" err="1">
                <a:solidFill>
                  <a:schemeClr val="tx1"/>
                </a:solidFill>
              </a:rPr>
              <a:t>오라클</a:t>
            </a:r>
            <a:r>
              <a:rPr lang="ko-KR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chemeClr val="tx1"/>
                </a:solidFill>
              </a:rPr>
              <a:t>Naming Rule </a:t>
            </a:r>
            <a:r>
              <a:rPr lang="ko-KR" altLang="ko-KR" sz="1500" dirty="0">
                <a:solidFill>
                  <a:schemeClr val="tx1"/>
                </a:solidFill>
              </a:rPr>
              <a:t>을 준수함</a:t>
            </a:r>
            <a:endParaRPr lang="en-US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ko-KR" sz="1500" dirty="0" err="1">
                <a:solidFill>
                  <a:schemeClr val="tx1"/>
                </a:solidFill>
              </a:rPr>
              <a:t>리터럴</a:t>
            </a:r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ko-KR" altLang="ko-KR" sz="1500" dirty="0">
                <a:solidFill>
                  <a:schemeClr val="tx1"/>
                </a:solidFill>
              </a:rPr>
              <a:t>문자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ko-KR" sz="1500" dirty="0">
                <a:solidFill>
                  <a:schemeClr val="tx1"/>
                </a:solidFill>
              </a:rPr>
              <a:t>날짜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  <a:r>
              <a:rPr lang="ko-KR" altLang="ko-KR" sz="1500" dirty="0">
                <a:solidFill>
                  <a:schemeClr val="tx1"/>
                </a:solidFill>
              </a:rPr>
              <a:t>은 단일인용부호</a:t>
            </a:r>
            <a:r>
              <a:rPr lang="en-US" altLang="ko-KR" sz="1500" dirty="0">
                <a:solidFill>
                  <a:schemeClr val="tx1"/>
                </a:solidFill>
              </a:rPr>
              <a:t>(‘)</a:t>
            </a:r>
            <a:r>
              <a:rPr lang="ko-KR" altLang="ko-KR" sz="1500" dirty="0">
                <a:solidFill>
                  <a:schemeClr val="tx1"/>
                </a:solidFill>
              </a:rPr>
              <a:t>로 표시해야 하며 널 값은 </a:t>
            </a:r>
            <a:r>
              <a:rPr lang="en-US" altLang="ko-KR" sz="1500" dirty="0">
                <a:solidFill>
                  <a:schemeClr val="tx1"/>
                </a:solidFill>
              </a:rPr>
              <a:t>NULL </a:t>
            </a:r>
            <a:r>
              <a:rPr lang="ko-KR" altLang="ko-KR" sz="1500" dirty="0">
                <a:solidFill>
                  <a:schemeClr val="tx1"/>
                </a:solidFill>
              </a:rPr>
              <a:t>상수로 기술함</a:t>
            </a:r>
            <a:endParaRPr lang="en-US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ko-KR" sz="1500" dirty="0">
                <a:solidFill>
                  <a:schemeClr val="tx1"/>
                </a:solidFill>
              </a:rPr>
              <a:t>주석처리를 하고자 할 경우에 단일 행은 </a:t>
            </a:r>
            <a:r>
              <a:rPr lang="en-US" altLang="ko-KR" sz="1500" dirty="0">
                <a:solidFill>
                  <a:schemeClr val="tx1"/>
                </a:solidFill>
              </a:rPr>
              <a:t>- - (</a:t>
            </a:r>
            <a:r>
              <a:rPr lang="ko-KR" altLang="ko-KR" sz="1500" dirty="0">
                <a:solidFill>
                  <a:schemeClr val="tx1"/>
                </a:solidFill>
              </a:rPr>
              <a:t>하이픈 두 개</a:t>
            </a:r>
            <a:r>
              <a:rPr lang="en-US" altLang="ko-KR" sz="1500" dirty="0">
                <a:solidFill>
                  <a:schemeClr val="tx1"/>
                </a:solidFill>
              </a:rPr>
              <a:t>), </a:t>
            </a:r>
            <a:r>
              <a:rPr lang="ko-KR" altLang="ko-KR" sz="1500" dirty="0">
                <a:solidFill>
                  <a:schemeClr val="tx1"/>
                </a:solidFill>
              </a:rPr>
              <a:t>복수 행은 </a:t>
            </a:r>
            <a:r>
              <a:rPr lang="en-US" altLang="ko-KR" sz="1500" dirty="0">
                <a:solidFill>
                  <a:schemeClr val="tx1"/>
                </a:solidFill>
              </a:rPr>
              <a:t>/* </a:t>
            </a:r>
            <a:r>
              <a:rPr lang="ko-KR" altLang="ko-KR" sz="1500" dirty="0">
                <a:solidFill>
                  <a:schemeClr val="tx1"/>
                </a:solidFill>
              </a:rPr>
              <a:t>로 시작하고 </a:t>
            </a:r>
            <a:r>
              <a:rPr lang="en-US" altLang="ko-KR" sz="1500" dirty="0">
                <a:solidFill>
                  <a:schemeClr val="tx1"/>
                </a:solidFill>
              </a:rPr>
              <a:t>*/ </a:t>
            </a:r>
            <a:r>
              <a:rPr lang="ko-KR" altLang="ko-KR" sz="1500" dirty="0">
                <a:solidFill>
                  <a:schemeClr val="tx1"/>
                </a:solidFill>
              </a:rPr>
              <a:t>로 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ko-KR" altLang="ko-KR" sz="1500" dirty="0">
                <a:solidFill>
                  <a:schemeClr val="tx1"/>
                </a:solidFill>
              </a:rPr>
              <a:t>종료함</a:t>
            </a:r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/>
            </a:r>
            <a:br>
              <a:rPr lang="en-US" altLang="ko-KR" sz="1500" dirty="0">
                <a:solidFill>
                  <a:schemeClr val="tx1"/>
                </a:solidFill>
              </a:rPr>
            </a:br>
            <a:r>
              <a:rPr lang="en-US" altLang="ko-KR" sz="1500" dirty="0">
                <a:solidFill>
                  <a:schemeClr val="tx1"/>
                </a:solidFill>
              </a:rPr>
              <a:t>- PL/SQL </a:t>
            </a:r>
            <a:r>
              <a:rPr lang="ko-KR" altLang="ko-KR" sz="1500" dirty="0">
                <a:solidFill>
                  <a:schemeClr val="tx1"/>
                </a:solidFill>
              </a:rPr>
              <a:t>블록내의 명령</a:t>
            </a:r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ko-KR" altLang="ko-KR" sz="1500" dirty="0">
                <a:solidFill>
                  <a:schemeClr val="tx1"/>
                </a:solidFill>
              </a:rPr>
              <a:t>수식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  <a:r>
              <a:rPr lang="ko-KR" altLang="ko-KR" sz="1500" dirty="0">
                <a:solidFill>
                  <a:schemeClr val="tx1"/>
                </a:solidFill>
              </a:rPr>
              <a:t>에서는 오라클 함수를 사용할 수 있으나 그룹함수와 </a:t>
            </a:r>
            <a:r>
              <a:rPr lang="en-US" altLang="ko-KR" sz="1500" dirty="0">
                <a:solidFill>
                  <a:schemeClr val="tx1"/>
                </a:solidFill>
              </a:rPr>
              <a:t>DECODE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ko-KR" altLang="ko-KR" sz="1500" dirty="0">
                <a:solidFill>
                  <a:schemeClr val="tx1"/>
                </a:solidFill>
              </a:rPr>
              <a:t>함수는 </a:t>
            </a:r>
            <a:r>
              <a:rPr lang="en-US" altLang="ko-KR" sz="1500" dirty="0">
                <a:solidFill>
                  <a:schemeClr val="tx1"/>
                </a:solidFill>
              </a:rPr>
              <a:t>SQL </a:t>
            </a:r>
            <a:r>
              <a:rPr lang="ko-KR" altLang="ko-KR" sz="1500" dirty="0">
                <a:solidFill>
                  <a:schemeClr val="tx1"/>
                </a:solidFill>
              </a:rPr>
              <a:t>문장에 포함되어야만 사용될 수 있습니다</a:t>
            </a:r>
            <a:r>
              <a:rPr lang="en-US" altLang="ko-KR" sz="1500" dirty="0">
                <a:solidFill>
                  <a:schemeClr val="tx1"/>
                </a:solidFill>
              </a:rPr>
              <a:t>. </a:t>
            </a:r>
            <a:r>
              <a:rPr lang="ko-KR" altLang="ko-KR" sz="1500" dirty="0">
                <a:solidFill>
                  <a:schemeClr val="tx1"/>
                </a:solidFill>
              </a:rPr>
              <a:t>만약 다른 경우에 그룹함수와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DECODE </a:t>
            </a:r>
            <a:r>
              <a:rPr lang="ko-KR" altLang="ko-KR" sz="1500" dirty="0">
                <a:solidFill>
                  <a:schemeClr val="tx1"/>
                </a:solidFill>
              </a:rPr>
              <a:t>함수를 사용할 경우 에러가 발생하며 </a:t>
            </a:r>
            <a:r>
              <a:rPr lang="en-US" altLang="ko-KR" sz="1500" dirty="0">
                <a:solidFill>
                  <a:schemeClr val="tx1"/>
                </a:solidFill>
              </a:rPr>
              <a:t>PL/SQL </a:t>
            </a:r>
            <a:r>
              <a:rPr lang="ko-KR" altLang="ko-KR" sz="1500" dirty="0">
                <a:solidFill>
                  <a:schemeClr val="tx1"/>
                </a:solidFill>
              </a:rPr>
              <a:t>에서는 에러</a:t>
            </a:r>
            <a:r>
              <a:rPr lang="en-US" altLang="ko-KR" sz="1500" dirty="0">
                <a:solidFill>
                  <a:schemeClr val="tx1"/>
                </a:solidFill>
              </a:rPr>
              <a:t>(EXCEPTION)</a:t>
            </a:r>
            <a:r>
              <a:rPr lang="ko-KR" altLang="ko-KR" sz="1500" dirty="0">
                <a:solidFill>
                  <a:schemeClr val="tx1"/>
                </a:solidFill>
              </a:rPr>
              <a:t>처리와 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ko-KR" altLang="ko-KR" sz="1500" dirty="0">
                <a:solidFill>
                  <a:schemeClr val="tx1"/>
                </a:solidFill>
              </a:rPr>
              <a:t>관련된 함수에는 </a:t>
            </a:r>
            <a:r>
              <a:rPr lang="en-US" altLang="ko-KR" sz="1500" dirty="0">
                <a:solidFill>
                  <a:schemeClr val="tx1"/>
                </a:solidFill>
              </a:rPr>
              <a:t>SQLCODE </a:t>
            </a:r>
            <a:r>
              <a:rPr lang="ko-KR" altLang="ko-KR" sz="1500" dirty="0">
                <a:solidFill>
                  <a:schemeClr val="tx1"/>
                </a:solidFill>
              </a:rPr>
              <a:t>함수와 </a:t>
            </a:r>
            <a:r>
              <a:rPr lang="en-US" altLang="ko-KR" sz="1500" dirty="0">
                <a:solidFill>
                  <a:schemeClr val="tx1"/>
                </a:solidFill>
              </a:rPr>
              <a:t>SQLERRM </a:t>
            </a:r>
            <a:r>
              <a:rPr lang="ko-KR" altLang="ko-KR" sz="1500" dirty="0">
                <a:solidFill>
                  <a:schemeClr val="tx1"/>
                </a:solidFill>
              </a:rPr>
              <a:t>함수가 별도로 존재합니다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69847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예외 처리 사용 예</a:t>
            </a:r>
            <a:r>
              <a:rPr lang="en-US" altLang="ko-KR" b="1" dirty="0">
                <a:solidFill>
                  <a:schemeClr val="tx1"/>
                </a:solidFill>
              </a:rPr>
              <a:t> 3: RAISE </a:t>
            </a:r>
            <a:r>
              <a:rPr lang="ko-KR" altLang="ko-KR" b="1" dirty="0">
                <a:solidFill>
                  <a:schemeClr val="tx1"/>
                </a:solidFill>
              </a:rPr>
              <a:t>를 사용하여 예외 처리하기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628800"/>
            <a:ext cx="8208912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employee_id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를 입력 받은 후</a:t>
            </a:r>
            <a:r>
              <a:rPr lang="en-US" altLang="ko-KR" dirty="0">
                <a:solidFill>
                  <a:schemeClr val="tx1"/>
                </a:solidFill>
              </a:rPr>
              <a:t> employees </a:t>
            </a:r>
            <a:r>
              <a:rPr lang="ko-KR" altLang="ko-KR" dirty="0">
                <a:solidFill>
                  <a:schemeClr val="tx1"/>
                </a:solidFill>
              </a:rPr>
              <a:t>테이블에서 해당 사원을 지우는 작업을 수행합니다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단 없는 사원번호를 입력할 경우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ko-KR" dirty="0">
                <a:solidFill>
                  <a:schemeClr val="tx1"/>
                </a:solidFill>
              </a:rPr>
              <a:t>사원이 없습니다</a:t>
            </a:r>
            <a:r>
              <a:rPr lang="en-US" altLang="ko-KR" dirty="0">
                <a:solidFill>
                  <a:schemeClr val="tx1"/>
                </a:solidFill>
              </a:rPr>
              <a:t>’ </a:t>
            </a:r>
            <a:r>
              <a:rPr lang="ko-KR" altLang="ko-KR" dirty="0">
                <a:solidFill>
                  <a:schemeClr val="tx1"/>
                </a:solidFill>
              </a:rPr>
              <a:t>라는 예외 메시지를 출력하게 만듭니다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299695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HR&gt;CREATE TABLE employees11</a:t>
            </a:r>
            <a:endParaRPr lang="ko-KR" altLang="ko-KR" dirty="0"/>
          </a:p>
          <a:p>
            <a:r>
              <a:rPr lang="en-US" altLang="ko-KR" dirty="0"/>
              <a:t> 2  AS</a:t>
            </a:r>
            <a:endParaRPr lang="ko-KR" altLang="ko-KR" dirty="0"/>
          </a:p>
          <a:p>
            <a:r>
              <a:rPr lang="en-US" altLang="ko-KR" dirty="0"/>
              <a:t> 3   SELECT </a:t>
            </a:r>
            <a:r>
              <a:rPr lang="en-US" altLang="ko-KR" dirty="0" err="1"/>
              <a:t>employee_id</a:t>
            </a:r>
            <a:r>
              <a:rPr lang="en-US" altLang="ko-KR" dirty="0"/>
              <a:t> , </a:t>
            </a:r>
            <a:r>
              <a:rPr lang="en-US" altLang="ko-KR" dirty="0" err="1"/>
              <a:t>first_name</a:t>
            </a:r>
            <a:endParaRPr lang="ko-KR" altLang="ko-KR" dirty="0"/>
          </a:p>
          <a:p>
            <a:r>
              <a:rPr lang="en-US" altLang="ko-KR" dirty="0"/>
              <a:t> 4   FROM employees ;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1884693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3" name="그림 12" descr="그림30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2800" y="1210310"/>
            <a:ext cx="4978400" cy="443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585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52736"/>
            <a:ext cx="84249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예외 처리 사용 예</a:t>
            </a:r>
            <a:r>
              <a:rPr lang="en-US" altLang="ko-KR" b="1" dirty="0">
                <a:solidFill>
                  <a:schemeClr val="tx1"/>
                </a:solidFill>
              </a:rPr>
              <a:t> 4 : RAISE_APPLICATION_ERROR </a:t>
            </a:r>
            <a:r>
              <a:rPr lang="ko-KR" altLang="ko-KR" b="1" dirty="0">
                <a:solidFill>
                  <a:schemeClr val="tx1"/>
                </a:solidFill>
              </a:rPr>
              <a:t>프로시저 사용하기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556792"/>
            <a:ext cx="856895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RAISE_APPLICATION_ERROR </a:t>
            </a:r>
            <a:r>
              <a:rPr lang="ko-KR" altLang="ko-KR" dirty="0">
                <a:solidFill>
                  <a:schemeClr val="tx1"/>
                </a:solidFill>
              </a:rPr>
              <a:t>프로시저를 사용하여 사용자가 에러를 정의하고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즉시 예외를 처리하는 방식입니다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이때 사용 가능한 에러 번호는</a:t>
            </a:r>
            <a:r>
              <a:rPr lang="en-US" altLang="ko-KR" dirty="0">
                <a:solidFill>
                  <a:schemeClr val="tx1"/>
                </a:solidFill>
              </a:rPr>
              <a:t> 20000 </a:t>
            </a:r>
            <a:r>
              <a:rPr lang="ko-KR" altLang="ko-KR" dirty="0">
                <a:solidFill>
                  <a:schemeClr val="tx1"/>
                </a:solidFill>
              </a:rPr>
              <a:t>번부터</a:t>
            </a:r>
            <a:r>
              <a:rPr lang="en-US" altLang="ko-KR" dirty="0">
                <a:solidFill>
                  <a:schemeClr val="tx1"/>
                </a:solidFill>
              </a:rPr>
              <a:t> 20999 </a:t>
            </a:r>
            <a:r>
              <a:rPr lang="ko-KR" altLang="ko-KR" dirty="0">
                <a:solidFill>
                  <a:schemeClr val="tx1"/>
                </a:solidFill>
              </a:rPr>
              <a:t>번 까지 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7" name="그림 16" descr="그림3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241" y="2569038"/>
            <a:ext cx="5731510" cy="36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171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2550"/>
              </p:ext>
            </p:extLst>
          </p:nvPr>
        </p:nvGraphicFramePr>
        <p:xfrm>
          <a:off x="611560" y="1881772"/>
          <a:ext cx="7920880" cy="3203412"/>
        </p:xfrm>
        <a:graphic>
          <a:graphicData uri="http://schemas.openxmlformats.org/drawingml/2006/table">
            <a:tbl>
              <a:tblPr/>
              <a:tblGrid>
                <a:gridCol w="3819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62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익 명  블 록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서브 프로그램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이름이 지정되지 않은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굴림체"/>
                        </a:rPr>
                        <a:t> PL/SQL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블록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이름이 지정된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굴림체"/>
                        </a:rPr>
                        <a:t> PL/SQL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블록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매번 사용시마다 컴파일됩니다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최초 실행될 때 한번만 컴파일 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데이터베이스에 저장되지 않습니다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데이터베이스에 저장됩니다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다른 응용프로그램에서 호출 불가합니다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다른 응용프로그램에서 호출 할 수 있습니다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값을 반환하지 않습니다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굴림체"/>
                        </a:rPr>
                        <a:t>.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함수일 경우 값을 반환 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파라미터를 사용할 수 없습니다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 dirty="0" err="1">
                          <a:latin typeface="맑은 고딕"/>
                          <a:ea typeface="맑은 고딕"/>
                          <a:cs typeface="굴림체"/>
                        </a:rPr>
                        <a:t>파라미터를</a:t>
                      </a:r>
                      <a:r>
                        <a:rPr lang="ko-KR" sz="1600" kern="0" dirty="0">
                          <a:latin typeface="맑은 고딕"/>
                          <a:ea typeface="맑은 고딕"/>
                          <a:cs typeface="굴림체"/>
                        </a:rPr>
                        <a:t> 사용할 수 있습니다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11205" y="1268760"/>
            <a:ext cx="4177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15. ORACLE SUBPROGRAM</a:t>
            </a:r>
            <a:r>
              <a:rPr lang="ko-KR" altLang="ko-KR" b="1" dirty="0"/>
              <a:t>들 배우기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1580438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1520" y="1124744"/>
            <a:ext cx="36004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PROCEDURE (</a:t>
            </a:r>
            <a:r>
              <a:rPr lang="ko-KR" altLang="ko-KR" b="1" dirty="0">
                <a:solidFill>
                  <a:schemeClr val="tx1"/>
                </a:solidFill>
              </a:rPr>
              <a:t>프로시저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3528" y="1628800"/>
            <a:ext cx="8568952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프로시저는 지정된 특정 처리를 실행하는 서브 프로그램의 한 유형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단독</a:t>
            </a:r>
            <a:r>
              <a:rPr lang="en-US" altLang="ko-KR" dirty="0">
                <a:solidFill>
                  <a:schemeClr val="tx1"/>
                </a:solidFill>
              </a:rPr>
              <a:t>(standalone)</a:t>
            </a:r>
            <a:r>
              <a:rPr lang="ko-KR" altLang="ko-KR" dirty="0">
                <a:solidFill>
                  <a:schemeClr val="tx1"/>
                </a:solidFill>
              </a:rPr>
              <a:t>으로 실행되거나 다른 프로시저나 다른 툴</a:t>
            </a:r>
            <a:r>
              <a:rPr lang="en-US" altLang="ko-KR" dirty="0">
                <a:solidFill>
                  <a:schemeClr val="tx1"/>
                </a:solidFill>
              </a:rPr>
              <a:t>(Oracle Developer…)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또는 다른 환경</a:t>
            </a:r>
            <a:r>
              <a:rPr lang="en-US" altLang="ko-KR" dirty="0">
                <a:solidFill>
                  <a:schemeClr val="tx1"/>
                </a:solidFill>
              </a:rPr>
              <a:t>(Pro*C…)</a:t>
            </a:r>
            <a:r>
              <a:rPr lang="ko-KR" altLang="ko-KR" dirty="0">
                <a:solidFill>
                  <a:schemeClr val="tx1"/>
                </a:solidFill>
              </a:rPr>
              <a:t>등에서 호출되어 실행</a:t>
            </a:r>
            <a:r>
              <a:rPr lang="ko-KR" altLang="en-US" dirty="0">
                <a:solidFill>
                  <a:schemeClr val="tx1"/>
                </a:solidFill>
              </a:rPr>
              <a:t>됨</a:t>
            </a: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95536" y="3429000"/>
            <a:ext cx="5328592" cy="24482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PROCEDURE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procedure_name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[(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parameter1 [mode1] datatype1,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parameter2 [mode2] datatype2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,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)]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| AS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Block 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3068960"/>
            <a:ext cx="32403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생성 문법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117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9512" y="1052736"/>
            <a:ext cx="403244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Parameter </a:t>
            </a:r>
            <a:r>
              <a:rPr lang="en-US" altLang="ko-KR" b="1">
                <a:solidFill>
                  <a:schemeClr val="tx1"/>
                </a:solidFill>
              </a:rPr>
              <a:t>Mode </a:t>
            </a:r>
            <a:r>
              <a:rPr lang="ko-KR" altLang="en-US" b="1" dirty="0">
                <a:solidFill>
                  <a:schemeClr val="tx1"/>
                </a:solidFill>
              </a:rPr>
              <a:t>비교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23528" y="1556792"/>
          <a:ext cx="8568952" cy="3960441"/>
        </p:xfrm>
        <a:graphic>
          <a:graphicData uri="http://schemas.openxmlformats.org/drawingml/2006/table">
            <a:tbl>
              <a:tblPr/>
              <a:tblGrid>
                <a:gridCol w="2905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6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6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73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맑은 고딕"/>
                          <a:ea typeface="맑은 고딕"/>
                          <a:cs typeface="굴림체"/>
                        </a:rPr>
                        <a:t>IN </a:t>
                      </a: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모드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맑은 고딕"/>
                          <a:ea typeface="맑은 고딕"/>
                          <a:cs typeface="굴림체"/>
                        </a:rPr>
                        <a:t>OUT </a:t>
                      </a: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모드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맑은 고딕"/>
                          <a:ea typeface="맑은 고딕"/>
                          <a:cs typeface="굴림체"/>
                        </a:rPr>
                        <a:t>IN OUT </a:t>
                      </a: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모드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73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기본모드입니다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명시적으로 지정해야 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명시적으로 지정해야 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46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값이 서브 프로그램에 전달됨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값이 호출환경에 반환됨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값이 서브 프로그램에도 전달되고 호출환경에도 반환됨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73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형식 파라미터가 상수로 동작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초기화 되지 않은 변수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초기화 된 변수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66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HY견고딕"/>
                        </a:rPr>
                        <a:t>실제 파라미터가 리터럴</a:t>
                      </a:r>
                      <a:r>
                        <a:rPr lang="en-US" sz="1600" b="1" kern="0">
                          <a:latin typeface="맑은 고딕"/>
                          <a:ea typeface="맑은 고딕"/>
                          <a:cs typeface="Arial"/>
                        </a:rPr>
                        <a:t>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HY견고딕"/>
                        </a:rPr>
                        <a:t>표현식</a:t>
                      </a:r>
                      <a:r>
                        <a:rPr lang="en-US" sz="1600" b="1" kern="0">
                          <a:latin typeface="맑은 고딕"/>
                          <a:ea typeface="맑은 고딕"/>
                          <a:cs typeface="Arial"/>
                        </a:rPr>
                        <a:t>,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HY견고딕"/>
                        </a:rPr>
                        <a:t>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HY견고딕"/>
                        </a:rPr>
                        <a:t>상수 또는 초기화된 변수가 될 수 있습니다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HY견고딕"/>
                        </a:rPr>
                        <a:t>.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변수만 사용 가능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변수만 사용 가능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1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HY견고딕"/>
                        </a:rPr>
                        <a:t>기본값을 할당 할 수 있음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기본값 할당 불가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latin typeface="맑은 고딕"/>
                          <a:ea typeface="맑은 고딕"/>
                          <a:cs typeface="굴림체"/>
                        </a:rPr>
                        <a:t>기본값 할당 불가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8725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84969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실습 </a:t>
            </a:r>
            <a:r>
              <a:rPr lang="en-US" altLang="ko-KR" b="1" dirty="0">
                <a:solidFill>
                  <a:schemeClr val="tx1"/>
                </a:solidFill>
              </a:rPr>
              <a:t>1. </a:t>
            </a:r>
            <a:r>
              <a:rPr lang="ko-KR" altLang="ko-KR" b="1" dirty="0">
                <a:solidFill>
                  <a:schemeClr val="tx1"/>
                </a:solidFill>
              </a:rPr>
              <a:t>부서번호가</a:t>
            </a:r>
            <a:r>
              <a:rPr lang="en-US" altLang="ko-KR" b="1" dirty="0">
                <a:solidFill>
                  <a:schemeClr val="tx1"/>
                </a:solidFill>
              </a:rPr>
              <a:t> 20</a:t>
            </a:r>
            <a:r>
              <a:rPr lang="ko-KR" altLang="ko-KR" b="1" dirty="0">
                <a:solidFill>
                  <a:schemeClr val="tx1"/>
                </a:solidFill>
              </a:rPr>
              <a:t>번 인 사람들의</a:t>
            </a:r>
            <a:r>
              <a:rPr lang="en-US" altLang="ko-KR" b="1" dirty="0">
                <a:solidFill>
                  <a:schemeClr val="tx1"/>
                </a:solidFill>
              </a:rPr>
              <a:t> job </a:t>
            </a:r>
            <a:r>
              <a:rPr lang="ko-KR" altLang="ko-KR" b="1" dirty="0">
                <a:solidFill>
                  <a:schemeClr val="tx1"/>
                </a:solidFill>
              </a:rPr>
              <a:t>을 </a:t>
            </a:r>
            <a:r>
              <a:rPr lang="en-US" altLang="ko-KR" b="1" dirty="0">
                <a:solidFill>
                  <a:schemeClr val="tx1"/>
                </a:solidFill>
              </a:rPr>
              <a:t>‘CLERK’ </a:t>
            </a:r>
            <a:r>
              <a:rPr lang="ko-KR" altLang="ko-KR" b="1" dirty="0">
                <a:solidFill>
                  <a:schemeClr val="tx1"/>
                </a:solidFill>
              </a:rPr>
              <a:t>으로 변경하는 프로시저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그림3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5696" y="1705305"/>
            <a:ext cx="4392488" cy="44451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334089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980728"/>
            <a:ext cx="8208912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실습</a:t>
            </a:r>
            <a:r>
              <a:rPr lang="en-US" altLang="ko-KR" b="1" dirty="0">
                <a:solidFill>
                  <a:schemeClr val="tx1"/>
                </a:solidFill>
              </a:rPr>
              <a:t> 5. </a:t>
            </a:r>
            <a:r>
              <a:rPr lang="ko-KR" altLang="ko-KR" b="1" dirty="0">
                <a:solidFill>
                  <a:schemeClr val="tx1"/>
                </a:solidFill>
              </a:rPr>
              <a:t>생성된 프로시저의 내용을 확인합니다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988840"/>
            <a:ext cx="8208912" cy="4176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</a:rPr>
              <a:t>HR&gt;SELECT text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2  FROM </a:t>
            </a:r>
            <a:r>
              <a:rPr lang="en-US" altLang="ko-KR" sz="1500" dirty="0" err="1">
                <a:solidFill>
                  <a:schemeClr val="tx1"/>
                </a:solidFill>
              </a:rPr>
              <a:t>user_source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3  WHERE name ='UP_SAL' ;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TEXT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PROCEDURE </a:t>
            </a:r>
            <a:r>
              <a:rPr lang="en-US" altLang="ko-KR" sz="1500" dirty="0" err="1">
                <a:solidFill>
                  <a:schemeClr val="tx1"/>
                </a:solidFill>
              </a:rPr>
              <a:t>up_sal</a:t>
            </a:r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( </a:t>
            </a:r>
            <a:r>
              <a:rPr lang="en-US" altLang="ko-KR" sz="1500" dirty="0" err="1">
                <a:solidFill>
                  <a:schemeClr val="tx1"/>
                </a:solidFill>
              </a:rPr>
              <a:t>vempid</a:t>
            </a:r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en-US" altLang="ko-KR" sz="1500" dirty="0" err="1">
                <a:solidFill>
                  <a:schemeClr val="tx1"/>
                </a:solidFill>
              </a:rPr>
              <a:t>employees.employee_id%TYPE</a:t>
            </a:r>
            <a:r>
              <a:rPr lang="en-US" altLang="ko-KR" sz="1500" dirty="0">
                <a:solidFill>
                  <a:schemeClr val="tx1"/>
                </a:solidFill>
              </a:rPr>
              <a:t> )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IS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BEGIN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UPDATE employees SET salary=5000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WHERE </a:t>
            </a:r>
            <a:r>
              <a:rPr lang="en-US" altLang="ko-KR" sz="1500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dirty="0">
                <a:solidFill>
                  <a:schemeClr val="tx1"/>
                </a:solidFill>
              </a:rPr>
              <a:t>=</a:t>
            </a:r>
            <a:r>
              <a:rPr lang="en-US" altLang="ko-KR" sz="1500" dirty="0" err="1">
                <a:solidFill>
                  <a:schemeClr val="tx1"/>
                </a:solidFill>
              </a:rPr>
              <a:t>vempid</a:t>
            </a:r>
            <a:r>
              <a:rPr lang="en-US" altLang="ko-KR" sz="1500" dirty="0">
                <a:solidFill>
                  <a:schemeClr val="tx1"/>
                </a:solidFill>
              </a:rPr>
              <a:t> ;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END ;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7</a:t>
            </a:r>
            <a:r>
              <a:rPr lang="ko-KR" altLang="ko-KR" sz="1500" dirty="0">
                <a:solidFill>
                  <a:schemeClr val="tx1"/>
                </a:solidFill>
              </a:rPr>
              <a:t>개의 행이 선택됨</a:t>
            </a:r>
          </a:p>
          <a:p>
            <a:pPr algn="ctr"/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5896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446449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FUNCTION (</a:t>
            </a:r>
            <a:r>
              <a:rPr lang="ko-KR" altLang="ko-KR" b="1" dirty="0">
                <a:solidFill>
                  <a:schemeClr val="tx1"/>
                </a:solidFill>
              </a:rPr>
              <a:t>내장 함수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556792"/>
            <a:ext cx="8568952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내장 함수와 프로시저는 문법이나 특징이 거의 비슷</a:t>
            </a:r>
            <a:r>
              <a:rPr lang="ko-KR" altLang="en-US" dirty="0">
                <a:solidFill>
                  <a:schemeClr val="tx1"/>
                </a:solidFill>
              </a:rPr>
              <a:t>하지만 </a:t>
            </a:r>
            <a:r>
              <a:rPr lang="ko-KR" altLang="ko-KR" dirty="0">
                <a:solidFill>
                  <a:schemeClr val="tx1"/>
                </a:solidFill>
              </a:rPr>
              <a:t>차이점은 프로시저는 정해진 작업을 수행한 후 결과를 반환 할 수도 있고</a:t>
            </a:r>
            <a:r>
              <a:rPr lang="en-US" altLang="ko-KR" dirty="0">
                <a:solidFill>
                  <a:schemeClr val="tx1"/>
                </a:solidFill>
              </a:rPr>
              <a:t>(OUT, IN OUT </a:t>
            </a:r>
            <a:r>
              <a:rPr lang="ko-KR" altLang="ko-KR" dirty="0">
                <a:solidFill>
                  <a:schemeClr val="tx1"/>
                </a:solidFill>
              </a:rPr>
              <a:t>모드 사용시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반환 하지 않고 그냥 종료할 수도 있지만 함수는 정해진 작업을 수행 한 후 결과를 돌려준다</a:t>
            </a:r>
            <a:r>
              <a:rPr lang="en-US" altLang="ko-KR" dirty="0">
                <a:solidFill>
                  <a:schemeClr val="tx1"/>
                </a:solidFill>
              </a:rPr>
              <a:t>(RETURN)</a:t>
            </a:r>
            <a:r>
              <a:rPr lang="ko-KR" altLang="ko-KR" dirty="0">
                <a:solidFill>
                  <a:schemeClr val="tx1"/>
                </a:solidFill>
              </a:rPr>
              <a:t>는 부분</a:t>
            </a:r>
            <a:r>
              <a:rPr lang="ko-KR" altLang="en-US" dirty="0">
                <a:solidFill>
                  <a:schemeClr val="tx1"/>
                </a:solidFill>
              </a:rPr>
              <a:t>임</a:t>
            </a:r>
          </a:p>
        </p:txBody>
      </p:sp>
      <p:sp>
        <p:nvSpPr>
          <p:cNvPr id="121857" name="Rectangle 1"/>
          <p:cNvSpPr>
            <a:spLocks noChangeArrowheads="1"/>
          </p:cNvSpPr>
          <p:nvPr/>
        </p:nvSpPr>
        <p:spPr bwMode="auto">
          <a:xfrm>
            <a:off x="539552" y="2924944"/>
            <a:ext cx="5184576" cy="302433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FUNCTION function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_name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[(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parameter1 [mode1] datatype1,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parameter2 [mode2] datatype2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,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)]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RETURN datatype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| AS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Block 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816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84969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함수 예제</a:t>
            </a:r>
            <a:r>
              <a:rPr lang="en-US" altLang="ko-KR" b="1" dirty="0">
                <a:solidFill>
                  <a:schemeClr val="tx1"/>
                </a:solidFill>
              </a:rPr>
              <a:t> 1. </a:t>
            </a:r>
            <a:r>
              <a:rPr lang="ko-KR" altLang="ko-KR" b="1" dirty="0">
                <a:solidFill>
                  <a:schemeClr val="tx1"/>
                </a:solidFill>
              </a:rPr>
              <a:t>부서번호를 입력 받아 최고 급여액을 출력하는 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그림3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656" y="1684988"/>
            <a:ext cx="5112568" cy="455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20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119</Pages>
  <Paragraphs>1324</Paragraphs>
  <Words>6124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jinsu</dc:creator>
  <cp:lastModifiedBy>jaeorin</cp:lastModifiedBy>
  <dc:title>다양한 예제로 쉽게 배우는 오라클 SQL 과 PL/SQL</dc:title>
  <dcterms:modified xsi:type="dcterms:W3CDTF">2018-07-08T23:05:56Z</dcterms:modified>
</cp:coreProperties>
</file>